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3442" r:id="rId3"/>
    <p:sldId id="3475" r:id="rId4"/>
    <p:sldId id="3456" r:id="rId5"/>
    <p:sldId id="3472" r:id="rId6"/>
    <p:sldId id="3462" r:id="rId7"/>
    <p:sldId id="3461" r:id="rId8"/>
    <p:sldId id="3467" r:id="rId9"/>
    <p:sldId id="3465" r:id="rId10"/>
    <p:sldId id="3463" r:id="rId11"/>
    <p:sldId id="3464" r:id="rId12"/>
    <p:sldId id="3458" r:id="rId13"/>
    <p:sldId id="3477" r:id="rId14"/>
    <p:sldId id="3470" r:id="rId15"/>
    <p:sldId id="3453" r:id="rId16"/>
    <p:sldId id="28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FF"/>
    <a:srgbClr val="00CC00"/>
    <a:srgbClr val="00FF00"/>
    <a:srgbClr val="49EA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7" autoAdjust="0"/>
    <p:restoredTop sz="89409" autoAdjust="0"/>
  </p:normalViewPr>
  <p:slideViewPr>
    <p:cSldViewPr snapToGrid="0">
      <p:cViewPr varScale="1">
        <p:scale>
          <a:sx n="78" d="100"/>
          <a:sy n="78" d="100"/>
        </p:scale>
        <p:origin x="87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BB0B15-1DC7-4840-8453-F56D490CCA63}"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0E033B81-6161-479A-91B0-4A10277D48CD}">
      <dgm:prSet phldrT="[Text]"/>
      <dgm:spPr/>
      <dgm:t>
        <a:bodyPr/>
        <a:lstStyle/>
        <a:p>
          <a:r>
            <a:rPr lang="en-US" dirty="0"/>
            <a:t>EDC Data</a:t>
          </a:r>
        </a:p>
        <a:p>
          <a:r>
            <a:rPr lang="en-US" dirty="0"/>
            <a:t>External Coding Files</a:t>
          </a:r>
        </a:p>
      </dgm:t>
    </dgm:pt>
    <dgm:pt modelId="{AA802EA5-4D25-480A-B056-7E8C65E80D48}" type="parTrans" cxnId="{E45AB10F-6B37-4D94-916B-2C27348AEDAC}">
      <dgm:prSet/>
      <dgm:spPr/>
      <dgm:t>
        <a:bodyPr/>
        <a:lstStyle/>
        <a:p>
          <a:endParaRPr lang="en-US"/>
        </a:p>
      </dgm:t>
    </dgm:pt>
    <dgm:pt modelId="{0F448B97-5E38-4DC6-A3D3-843ADDB282C8}" type="sibTrans" cxnId="{E45AB10F-6B37-4D94-916B-2C27348AEDAC}">
      <dgm:prSet/>
      <dgm:spPr/>
      <dgm:t>
        <a:bodyPr/>
        <a:lstStyle/>
        <a:p>
          <a:endParaRPr lang="en-US"/>
        </a:p>
      </dgm:t>
    </dgm:pt>
    <dgm:pt modelId="{27C0DCEB-2CCB-4316-B960-4D77A930E9F9}">
      <dgm:prSet phldrT="[Text]"/>
      <dgm:spPr/>
      <dgm:t>
        <a:bodyPr/>
        <a:lstStyle/>
        <a:p>
          <a:r>
            <a:rPr lang="en-US" dirty="0"/>
            <a:t>Create </a:t>
          </a:r>
          <a:r>
            <a:rPr lang="en-US" dirty="0" err="1"/>
            <a:t>ADaM</a:t>
          </a:r>
          <a:r>
            <a:rPr lang="en-US" dirty="0"/>
            <a:t>-like R data frames</a:t>
          </a:r>
        </a:p>
      </dgm:t>
    </dgm:pt>
    <dgm:pt modelId="{5A53417F-7309-4DE8-957A-656940759BCD}" type="parTrans" cxnId="{9C6CA5AB-9401-46CF-90D7-950DB25EC822}">
      <dgm:prSet/>
      <dgm:spPr/>
      <dgm:t>
        <a:bodyPr/>
        <a:lstStyle/>
        <a:p>
          <a:endParaRPr lang="en-US"/>
        </a:p>
      </dgm:t>
    </dgm:pt>
    <dgm:pt modelId="{0977289B-378C-41AE-893E-810096D5E8C6}" type="sibTrans" cxnId="{9C6CA5AB-9401-46CF-90D7-950DB25EC822}">
      <dgm:prSet/>
      <dgm:spPr/>
      <dgm:t>
        <a:bodyPr/>
        <a:lstStyle/>
        <a:p>
          <a:endParaRPr lang="en-US"/>
        </a:p>
      </dgm:t>
    </dgm:pt>
    <dgm:pt modelId="{7BCA6DE6-6191-464B-B604-DC60E7EF1139}">
      <dgm:prSet phldrT="[Text]"/>
      <dgm:spPr/>
      <dgm:t>
        <a:bodyPr/>
        <a:lstStyle/>
        <a:p>
          <a:r>
            <a:rPr lang="en-US" dirty="0"/>
            <a:t>TFL Generate</a:t>
          </a:r>
        </a:p>
      </dgm:t>
    </dgm:pt>
    <dgm:pt modelId="{A301A4B1-19A1-4285-818C-038F2ECAA08D}" type="parTrans" cxnId="{186DC263-243B-4383-B08E-6F70B72355D0}">
      <dgm:prSet/>
      <dgm:spPr/>
      <dgm:t>
        <a:bodyPr/>
        <a:lstStyle/>
        <a:p>
          <a:endParaRPr lang="en-US"/>
        </a:p>
      </dgm:t>
    </dgm:pt>
    <dgm:pt modelId="{829CC315-0A97-46AB-98ED-1406E2432FD0}" type="sibTrans" cxnId="{186DC263-243B-4383-B08E-6F70B72355D0}">
      <dgm:prSet/>
      <dgm:spPr/>
      <dgm:t>
        <a:bodyPr/>
        <a:lstStyle/>
        <a:p>
          <a:endParaRPr lang="en-US"/>
        </a:p>
      </dgm:t>
    </dgm:pt>
    <dgm:pt modelId="{80564A99-6C9A-49A9-AE05-063472ACC5B5}">
      <dgm:prSet phldrT="[Text]"/>
      <dgm:spPr/>
      <dgm:t>
        <a:bodyPr/>
        <a:lstStyle/>
        <a:p>
          <a:r>
            <a:rPr lang="en-US" dirty="0"/>
            <a:t>TFL Output</a:t>
          </a:r>
        </a:p>
      </dgm:t>
    </dgm:pt>
    <dgm:pt modelId="{7BAFD1FA-EEBC-4C13-B714-5CBA379FFA9D}" type="parTrans" cxnId="{0F1C5156-27F4-442B-9293-CAFA55ECEA86}">
      <dgm:prSet/>
      <dgm:spPr/>
      <dgm:t>
        <a:bodyPr/>
        <a:lstStyle/>
        <a:p>
          <a:endParaRPr lang="en-US"/>
        </a:p>
      </dgm:t>
    </dgm:pt>
    <dgm:pt modelId="{0FB7BA19-2E07-47F7-A0AD-2481CB35E0F7}" type="sibTrans" cxnId="{0F1C5156-27F4-442B-9293-CAFA55ECEA86}">
      <dgm:prSet/>
      <dgm:spPr/>
      <dgm:t>
        <a:bodyPr/>
        <a:lstStyle/>
        <a:p>
          <a:endParaRPr lang="en-US"/>
        </a:p>
      </dgm:t>
    </dgm:pt>
    <dgm:pt modelId="{23418572-4141-4B7E-AE9A-026CEB78CD39}" type="pres">
      <dgm:prSet presAssocID="{42BB0B15-1DC7-4840-8453-F56D490CCA63}" presName="Name0" presStyleCnt="0">
        <dgm:presLayoutVars>
          <dgm:dir/>
          <dgm:animOne val="branch"/>
          <dgm:animLvl val="lvl"/>
        </dgm:presLayoutVars>
      </dgm:prSet>
      <dgm:spPr/>
    </dgm:pt>
    <dgm:pt modelId="{194B5EF0-E6C5-4C6C-89C4-5CEC7EAAD440}" type="pres">
      <dgm:prSet presAssocID="{0E033B81-6161-479A-91B0-4A10277D48CD}" presName="chaos" presStyleCnt="0"/>
      <dgm:spPr/>
    </dgm:pt>
    <dgm:pt modelId="{F22871D2-5CF7-40B9-A1AF-00AE15C195D9}" type="pres">
      <dgm:prSet presAssocID="{0E033B81-6161-479A-91B0-4A10277D48CD}" presName="parTx1" presStyleLbl="revTx" presStyleIdx="0" presStyleCnt="3"/>
      <dgm:spPr/>
    </dgm:pt>
    <dgm:pt modelId="{7F4FC8D5-EE91-4F98-91E0-B0BF765A0676}" type="pres">
      <dgm:prSet presAssocID="{0E033B81-6161-479A-91B0-4A10277D48CD}" presName="c1" presStyleLbl="node1" presStyleIdx="0" presStyleCnt="19"/>
      <dgm:spPr/>
    </dgm:pt>
    <dgm:pt modelId="{4329947D-862F-4D0F-86F8-4CC2D64FB302}" type="pres">
      <dgm:prSet presAssocID="{0E033B81-6161-479A-91B0-4A10277D48CD}" presName="c2" presStyleLbl="node1" presStyleIdx="1" presStyleCnt="19"/>
      <dgm:spPr/>
    </dgm:pt>
    <dgm:pt modelId="{34348948-0FC3-45A2-B95F-C13BE2E902A5}" type="pres">
      <dgm:prSet presAssocID="{0E033B81-6161-479A-91B0-4A10277D48CD}" presName="c3" presStyleLbl="node1" presStyleIdx="2" presStyleCnt="19"/>
      <dgm:spPr/>
    </dgm:pt>
    <dgm:pt modelId="{B4EC31CD-52CC-4445-8C16-828875BABF15}" type="pres">
      <dgm:prSet presAssocID="{0E033B81-6161-479A-91B0-4A10277D48CD}" presName="c4" presStyleLbl="node1" presStyleIdx="3" presStyleCnt="19"/>
      <dgm:spPr/>
    </dgm:pt>
    <dgm:pt modelId="{61C8C580-AD2A-4BA0-9697-7CE9CCB8D4DD}" type="pres">
      <dgm:prSet presAssocID="{0E033B81-6161-479A-91B0-4A10277D48CD}" presName="c5" presStyleLbl="node1" presStyleIdx="4" presStyleCnt="19"/>
      <dgm:spPr/>
    </dgm:pt>
    <dgm:pt modelId="{05BFF3FD-C3C7-45F2-881A-C7B24BEEBFBF}" type="pres">
      <dgm:prSet presAssocID="{0E033B81-6161-479A-91B0-4A10277D48CD}" presName="c6" presStyleLbl="node1" presStyleIdx="5" presStyleCnt="19"/>
      <dgm:spPr/>
    </dgm:pt>
    <dgm:pt modelId="{48C23BFD-8ECC-4244-ACDA-27AB5E772E22}" type="pres">
      <dgm:prSet presAssocID="{0E033B81-6161-479A-91B0-4A10277D48CD}" presName="c7" presStyleLbl="node1" presStyleIdx="6" presStyleCnt="19"/>
      <dgm:spPr/>
    </dgm:pt>
    <dgm:pt modelId="{2E4B87DC-7E44-45DE-B63C-526A4343E736}" type="pres">
      <dgm:prSet presAssocID="{0E033B81-6161-479A-91B0-4A10277D48CD}" presName="c8" presStyleLbl="node1" presStyleIdx="7" presStyleCnt="19"/>
      <dgm:spPr/>
    </dgm:pt>
    <dgm:pt modelId="{AF9EAF97-3DDB-451F-A8D4-D6033162F9D5}" type="pres">
      <dgm:prSet presAssocID="{0E033B81-6161-479A-91B0-4A10277D48CD}" presName="c9" presStyleLbl="node1" presStyleIdx="8" presStyleCnt="19"/>
      <dgm:spPr/>
    </dgm:pt>
    <dgm:pt modelId="{32083DB6-116D-486D-943A-940AAAC4849B}" type="pres">
      <dgm:prSet presAssocID="{0E033B81-6161-479A-91B0-4A10277D48CD}" presName="c10" presStyleLbl="node1" presStyleIdx="9" presStyleCnt="19"/>
      <dgm:spPr/>
    </dgm:pt>
    <dgm:pt modelId="{E93F9803-739E-43B7-B24D-04D38C8146C0}" type="pres">
      <dgm:prSet presAssocID="{0E033B81-6161-479A-91B0-4A10277D48CD}" presName="c11" presStyleLbl="node1" presStyleIdx="10" presStyleCnt="19"/>
      <dgm:spPr/>
    </dgm:pt>
    <dgm:pt modelId="{2E79ED25-FB9F-4746-874E-053FA134FF69}" type="pres">
      <dgm:prSet presAssocID="{0E033B81-6161-479A-91B0-4A10277D48CD}" presName="c12" presStyleLbl="node1" presStyleIdx="11" presStyleCnt="19"/>
      <dgm:spPr/>
    </dgm:pt>
    <dgm:pt modelId="{D3EC9938-BCA6-4197-BA61-3237F9E0C27D}" type="pres">
      <dgm:prSet presAssocID="{0E033B81-6161-479A-91B0-4A10277D48CD}" presName="c13" presStyleLbl="node1" presStyleIdx="12" presStyleCnt="19"/>
      <dgm:spPr/>
    </dgm:pt>
    <dgm:pt modelId="{2282F659-2EFF-4A82-9369-E3990958470D}" type="pres">
      <dgm:prSet presAssocID="{0E033B81-6161-479A-91B0-4A10277D48CD}" presName="c14" presStyleLbl="node1" presStyleIdx="13" presStyleCnt="19"/>
      <dgm:spPr/>
    </dgm:pt>
    <dgm:pt modelId="{8D753055-8DE9-499F-B743-B86CBF80AF8C}" type="pres">
      <dgm:prSet presAssocID="{0E033B81-6161-479A-91B0-4A10277D48CD}" presName="c15" presStyleLbl="node1" presStyleIdx="14" presStyleCnt="19"/>
      <dgm:spPr/>
    </dgm:pt>
    <dgm:pt modelId="{3FE6FBB2-89F6-40A4-AC55-17E0E2C9E10D}" type="pres">
      <dgm:prSet presAssocID="{0E033B81-6161-479A-91B0-4A10277D48CD}" presName="c16" presStyleLbl="node1" presStyleIdx="15" presStyleCnt="19"/>
      <dgm:spPr/>
    </dgm:pt>
    <dgm:pt modelId="{57F8B3EC-CF94-4AF4-8A6C-CCDE316586FD}" type="pres">
      <dgm:prSet presAssocID="{0E033B81-6161-479A-91B0-4A10277D48CD}" presName="c17" presStyleLbl="node1" presStyleIdx="16" presStyleCnt="19"/>
      <dgm:spPr/>
    </dgm:pt>
    <dgm:pt modelId="{E6F70321-DE2E-4618-B09F-B06075F3C4E9}" type="pres">
      <dgm:prSet presAssocID="{0E033B81-6161-479A-91B0-4A10277D48CD}" presName="c18" presStyleLbl="node1" presStyleIdx="17" presStyleCnt="19"/>
      <dgm:spPr/>
    </dgm:pt>
    <dgm:pt modelId="{F6784B1B-2B5E-4D85-AC63-90697428B0AF}" type="pres">
      <dgm:prSet presAssocID="{0F448B97-5E38-4DC6-A3D3-843ADDB282C8}" presName="chevronComposite1" presStyleCnt="0"/>
      <dgm:spPr/>
    </dgm:pt>
    <dgm:pt modelId="{4388A827-6F55-4A3F-B6EC-3940E6684B0B}" type="pres">
      <dgm:prSet presAssocID="{0F448B97-5E38-4DC6-A3D3-843ADDB282C8}" presName="chevron1" presStyleLbl="sibTrans2D1" presStyleIdx="0" presStyleCnt="3" custLinFactNeighborX="50288" custLinFactNeighborY="-12"/>
      <dgm:spPr/>
    </dgm:pt>
    <dgm:pt modelId="{2ECC6E1C-A1BD-4FEB-838D-E2D309EFE0FE}" type="pres">
      <dgm:prSet presAssocID="{0F448B97-5E38-4DC6-A3D3-843ADDB282C8}" presName="spChevron1" presStyleCnt="0"/>
      <dgm:spPr/>
    </dgm:pt>
    <dgm:pt modelId="{1D30661F-431F-45C7-8C36-4E6DA07365B6}" type="pres">
      <dgm:prSet presAssocID="{27C0DCEB-2CCB-4316-B960-4D77A930E9F9}" presName="middle" presStyleCnt="0"/>
      <dgm:spPr/>
    </dgm:pt>
    <dgm:pt modelId="{37097C8C-A15A-4CBE-AA21-A5EB13F619B8}" type="pres">
      <dgm:prSet presAssocID="{27C0DCEB-2CCB-4316-B960-4D77A930E9F9}" presName="parTxMid" presStyleLbl="revTx" presStyleIdx="1" presStyleCnt="3" custScaleX="82023" custLinFactNeighborX="32384" custLinFactNeighborY="2788"/>
      <dgm:spPr/>
    </dgm:pt>
    <dgm:pt modelId="{ACE081EB-53A4-422C-821F-8BFF16F81BBE}" type="pres">
      <dgm:prSet presAssocID="{27C0DCEB-2CCB-4316-B960-4D77A930E9F9}" presName="spMid" presStyleCnt="0"/>
      <dgm:spPr/>
    </dgm:pt>
    <dgm:pt modelId="{B3BB7D4F-1F2F-4177-9314-6EF5B9A8F646}" type="pres">
      <dgm:prSet presAssocID="{0977289B-378C-41AE-893E-810096D5E8C6}" presName="chevronComposite1" presStyleCnt="0"/>
      <dgm:spPr/>
    </dgm:pt>
    <dgm:pt modelId="{AF0133F4-CBD9-4454-9727-5AABAA7E25DF}" type="pres">
      <dgm:prSet presAssocID="{0977289B-378C-41AE-893E-810096D5E8C6}" presName="chevron1" presStyleLbl="sibTrans2D1" presStyleIdx="1" presStyleCnt="3" custLinFactX="19509" custLinFactNeighborX="100000" custLinFactNeighborY="162"/>
      <dgm:spPr>
        <a:solidFill>
          <a:srgbClr val="92D050"/>
        </a:solidFill>
      </dgm:spPr>
    </dgm:pt>
    <dgm:pt modelId="{5B713480-A5E2-42EB-966D-AC7D46A86847}" type="pres">
      <dgm:prSet presAssocID="{0977289B-378C-41AE-893E-810096D5E8C6}" presName="spChevron1" presStyleCnt="0"/>
      <dgm:spPr/>
    </dgm:pt>
    <dgm:pt modelId="{25442014-A5BE-4763-ABB5-F7C12140E123}" type="pres">
      <dgm:prSet presAssocID="{7BCA6DE6-6191-464B-B604-DC60E7EF1139}" presName="middle" presStyleCnt="0"/>
      <dgm:spPr/>
    </dgm:pt>
    <dgm:pt modelId="{3DABD9C0-AF9A-4FF4-8DEC-6D2B72A65AAF}" type="pres">
      <dgm:prSet presAssocID="{7BCA6DE6-6191-464B-B604-DC60E7EF1139}" presName="parTxMid" presStyleLbl="revTx" presStyleIdx="2" presStyleCnt="3" custLinFactNeighborX="41760" custLinFactNeighborY="-2083"/>
      <dgm:spPr/>
    </dgm:pt>
    <dgm:pt modelId="{2AA061B9-D24B-4496-9F00-88C235B869A9}" type="pres">
      <dgm:prSet presAssocID="{7BCA6DE6-6191-464B-B604-DC60E7EF1139}" presName="spMid" presStyleCnt="0"/>
      <dgm:spPr/>
    </dgm:pt>
    <dgm:pt modelId="{43F59CDC-782F-4C68-A982-1761636E3983}" type="pres">
      <dgm:prSet presAssocID="{829CC315-0A97-46AB-98ED-1406E2432FD0}" presName="chevronComposite1" presStyleCnt="0"/>
      <dgm:spPr/>
    </dgm:pt>
    <dgm:pt modelId="{FC5AD23C-28C7-4129-922C-DA14BEB6CC19}" type="pres">
      <dgm:prSet presAssocID="{829CC315-0A97-46AB-98ED-1406E2432FD0}" presName="chevron1" presStyleLbl="sibTrans2D1" presStyleIdx="2" presStyleCnt="3" custLinFactNeighborX="82284" custLinFactNeighborY="-2035"/>
      <dgm:spPr/>
    </dgm:pt>
    <dgm:pt modelId="{044AEE55-9D48-4A5A-A382-E7E9C61A4D1E}" type="pres">
      <dgm:prSet presAssocID="{829CC315-0A97-46AB-98ED-1406E2432FD0}" presName="spChevron1" presStyleCnt="0"/>
      <dgm:spPr/>
    </dgm:pt>
    <dgm:pt modelId="{B86F257A-58A3-49AD-93D1-28A13584D830}" type="pres">
      <dgm:prSet presAssocID="{80564A99-6C9A-49A9-AE05-063472ACC5B5}" presName="last" presStyleCnt="0"/>
      <dgm:spPr/>
    </dgm:pt>
    <dgm:pt modelId="{0AD114C1-E896-405A-905D-EDBFBE289116}" type="pres">
      <dgm:prSet presAssocID="{80564A99-6C9A-49A9-AE05-063472ACC5B5}" presName="circleTx" presStyleLbl="node1" presStyleIdx="18" presStyleCnt="19" custLinFactNeighborX="49096" custLinFactNeighborY="-3693"/>
      <dgm:spPr/>
    </dgm:pt>
    <dgm:pt modelId="{8FEC95E8-7E58-43DC-887C-78885B644F43}" type="pres">
      <dgm:prSet presAssocID="{80564A99-6C9A-49A9-AE05-063472ACC5B5}" presName="spN" presStyleCnt="0"/>
      <dgm:spPr/>
    </dgm:pt>
  </dgm:ptLst>
  <dgm:cxnLst>
    <dgm:cxn modelId="{E45AB10F-6B37-4D94-916B-2C27348AEDAC}" srcId="{42BB0B15-1DC7-4840-8453-F56D490CCA63}" destId="{0E033B81-6161-479A-91B0-4A10277D48CD}" srcOrd="0" destOrd="0" parTransId="{AA802EA5-4D25-480A-B056-7E8C65E80D48}" sibTransId="{0F448B97-5E38-4DC6-A3D3-843ADDB282C8}"/>
    <dgm:cxn modelId="{ED921E32-C6B4-4549-8818-FEBE2B4A837E}" type="presOf" srcId="{42BB0B15-1DC7-4840-8453-F56D490CCA63}" destId="{23418572-4141-4B7E-AE9A-026CEB78CD39}" srcOrd="0" destOrd="0" presId="urn:microsoft.com/office/officeart/2009/3/layout/RandomtoResultProcess"/>
    <dgm:cxn modelId="{1278AF35-4596-43E2-B8F3-27CA65DCACB3}" type="presOf" srcId="{0E033B81-6161-479A-91B0-4A10277D48CD}" destId="{F22871D2-5CF7-40B9-A1AF-00AE15C195D9}" srcOrd="0" destOrd="0" presId="urn:microsoft.com/office/officeart/2009/3/layout/RandomtoResultProcess"/>
    <dgm:cxn modelId="{50B5E85D-12AB-4F43-85E5-8ADFDA6E0130}" type="presOf" srcId="{7BCA6DE6-6191-464B-B604-DC60E7EF1139}" destId="{3DABD9C0-AF9A-4FF4-8DEC-6D2B72A65AAF}" srcOrd="0" destOrd="0" presId="urn:microsoft.com/office/officeart/2009/3/layout/RandomtoResultProcess"/>
    <dgm:cxn modelId="{75676B5E-3284-4103-A69A-A043A6152BBA}" type="presOf" srcId="{27C0DCEB-2CCB-4316-B960-4D77A930E9F9}" destId="{37097C8C-A15A-4CBE-AA21-A5EB13F619B8}" srcOrd="0" destOrd="0" presId="urn:microsoft.com/office/officeart/2009/3/layout/RandomtoResultProcess"/>
    <dgm:cxn modelId="{186DC263-243B-4383-B08E-6F70B72355D0}" srcId="{42BB0B15-1DC7-4840-8453-F56D490CCA63}" destId="{7BCA6DE6-6191-464B-B604-DC60E7EF1139}" srcOrd="2" destOrd="0" parTransId="{A301A4B1-19A1-4285-818C-038F2ECAA08D}" sibTransId="{829CC315-0A97-46AB-98ED-1406E2432FD0}"/>
    <dgm:cxn modelId="{C6024C76-A623-47E2-B1E6-DFBBCE76D18A}" type="presOf" srcId="{80564A99-6C9A-49A9-AE05-063472ACC5B5}" destId="{0AD114C1-E896-405A-905D-EDBFBE289116}" srcOrd="0" destOrd="0" presId="urn:microsoft.com/office/officeart/2009/3/layout/RandomtoResultProcess"/>
    <dgm:cxn modelId="{0F1C5156-27F4-442B-9293-CAFA55ECEA86}" srcId="{42BB0B15-1DC7-4840-8453-F56D490CCA63}" destId="{80564A99-6C9A-49A9-AE05-063472ACC5B5}" srcOrd="3" destOrd="0" parTransId="{7BAFD1FA-EEBC-4C13-B714-5CBA379FFA9D}" sibTransId="{0FB7BA19-2E07-47F7-A0AD-2481CB35E0F7}"/>
    <dgm:cxn modelId="{9C6CA5AB-9401-46CF-90D7-950DB25EC822}" srcId="{42BB0B15-1DC7-4840-8453-F56D490CCA63}" destId="{27C0DCEB-2CCB-4316-B960-4D77A930E9F9}" srcOrd="1" destOrd="0" parTransId="{5A53417F-7309-4DE8-957A-656940759BCD}" sibTransId="{0977289B-378C-41AE-893E-810096D5E8C6}"/>
    <dgm:cxn modelId="{83D88FEC-CFA1-4640-B244-75C822F9F13E}" type="presParOf" srcId="{23418572-4141-4B7E-AE9A-026CEB78CD39}" destId="{194B5EF0-E6C5-4C6C-89C4-5CEC7EAAD440}" srcOrd="0" destOrd="0" presId="urn:microsoft.com/office/officeart/2009/3/layout/RandomtoResultProcess"/>
    <dgm:cxn modelId="{66C308FA-732D-4E63-9304-EE3C29131C15}" type="presParOf" srcId="{194B5EF0-E6C5-4C6C-89C4-5CEC7EAAD440}" destId="{F22871D2-5CF7-40B9-A1AF-00AE15C195D9}" srcOrd="0" destOrd="0" presId="urn:microsoft.com/office/officeart/2009/3/layout/RandomtoResultProcess"/>
    <dgm:cxn modelId="{E00B3406-D033-4BB6-9FA7-40B6873F7FAB}" type="presParOf" srcId="{194B5EF0-E6C5-4C6C-89C4-5CEC7EAAD440}" destId="{7F4FC8D5-EE91-4F98-91E0-B0BF765A0676}" srcOrd="1" destOrd="0" presId="urn:microsoft.com/office/officeart/2009/3/layout/RandomtoResultProcess"/>
    <dgm:cxn modelId="{73DD091A-2463-453B-B351-1B4F30EE77C7}" type="presParOf" srcId="{194B5EF0-E6C5-4C6C-89C4-5CEC7EAAD440}" destId="{4329947D-862F-4D0F-86F8-4CC2D64FB302}" srcOrd="2" destOrd="0" presId="urn:microsoft.com/office/officeart/2009/3/layout/RandomtoResultProcess"/>
    <dgm:cxn modelId="{2D22D4A3-20AC-4000-9295-20196DDF49F4}" type="presParOf" srcId="{194B5EF0-E6C5-4C6C-89C4-5CEC7EAAD440}" destId="{34348948-0FC3-45A2-B95F-C13BE2E902A5}" srcOrd="3" destOrd="0" presId="urn:microsoft.com/office/officeart/2009/3/layout/RandomtoResultProcess"/>
    <dgm:cxn modelId="{499F4D76-2BFD-4EF0-9BAC-181200E5555D}" type="presParOf" srcId="{194B5EF0-E6C5-4C6C-89C4-5CEC7EAAD440}" destId="{B4EC31CD-52CC-4445-8C16-828875BABF15}" srcOrd="4" destOrd="0" presId="urn:microsoft.com/office/officeart/2009/3/layout/RandomtoResultProcess"/>
    <dgm:cxn modelId="{B87CED62-838B-4315-85AE-7C9EF261D4B8}" type="presParOf" srcId="{194B5EF0-E6C5-4C6C-89C4-5CEC7EAAD440}" destId="{61C8C580-AD2A-4BA0-9697-7CE9CCB8D4DD}" srcOrd="5" destOrd="0" presId="urn:microsoft.com/office/officeart/2009/3/layout/RandomtoResultProcess"/>
    <dgm:cxn modelId="{CCCCD4F6-98D7-4279-A106-8E97E9DFDD5C}" type="presParOf" srcId="{194B5EF0-E6C5-4C6C-89C4-5CEC7EAAD440}" destId="{05BFF3FD-C3C7-45F2-881A-C7B24BEEBFBF}" srcOrd="6" destOrd="0" presId="urn:microsoft.com/office/officeart/2009/3/layout/RandomtoResultProcess"/>
    <dgm:cxn modelId="{983337CB-3977-4621-BE90-2A9828856334}" type="presParOf" srcId="{194B5EF0-E6C5-4C6C-89C4-5CEC7EAAD440}" destId="{48C23BFD-8ECC-4244-ACDA-27AB5E772E22}" srcOrd="7" destOrd="0" presId="urn:microsoft.com/office/officeart/2009/3/layout/RandomtoResultProcess"/>
    <dgm:cxn modelId="{E3916CA4-6C05-46DB-82BD-98A802B5365E}" type="presParOf" srcId="{194B5EF0-E6C5-4C6C-89C4-5CEC7EAAD440}" destId="{2E4B87DC-7E44-45DE-B63C-526A4343E736}" srcOrd="8" destOrd="0" presId="urn:microsoft.com/office/officeart/2009/3/layout/RandomtoResultProcess"/>
    <dgm:cxn modelId="{6E415946-DF69-4971-858A-8871DF1A6463}" type="presParOf" srcId="{194B5EF0-E6C5-4C6C-89C4-5CEC7EAAD440}" destId="{AF9EAF97-3DDB-451F-A8D4-D6033162F9D5}" srcOrd="9" destOrd="0" presId="urn:microsoft.com/office/officeart/2009/3/layout/RandomtoResultProcess"/>
    <dgm:cxn modelId="{2D473FEB-2E21-46CA-89FD-E8DC17516AFB}" type="presParOf" srcId="{194B5EF0-E6C5-4C6C-89C4-5CEC7EAAD440}" destId="{32083DB6-116D-486D-943A-940AAAC4849B}" srcOrd="10" destOrd="0" presId="urn:microsoft.com/office/officeart/2009/3/layout/RandomtoResultProcess"/>
    <dgm:cxn modelId="{1365AF68-2D93-4A6B-A9A4-186A344F9371}" type="presParOf" srcId="{194B5EF0-E6C5-4C6C-89C4-5CEC7EAAD440}" destId="{E93F9803-739E-43B7-B24D-04D38C8146C0}" srcOrd="11" destOrd="0" presId="urn:microsoft.com/office/officeart/2009/3/layout/RandomtoResultProcess"/>
    <dgm:cxn modelId="{2E11861E-7277-4552-B0E5-0A8F6710FB31}" type="presParOf" srcId="{194B5EF0-E6C5-4C6C-89C4-5CEC7EAAD440}" destId="{2E79ED25-FB9F-4746-874E-053FA134FF69}" srcOrd="12" destOrd="0" presId="urn:microsoft.com/office/officeart/2009/3/layout/RandomtoResultProcess"/>
    <dgm:cxn modelId="{66737DFA-C1FD-4728-A877-7FD7D6F29FA8}" type="presParOf" srcId="{194B5EF0-E6C5-4C6C-89C4-5CEC7EAAD440}" destId="{D3EC9938-BCA6-4197-BA61-3237F9E0C27D}" srcOrd="13" destOrd="0" presId="urn:microsoft.com/office/officeart/2009/3/layout/RandomtoResultProcess"/>
    <dgm:cxn modelId="{CF6B4CA0-9D86-4559-985F-247C2D7B730E}" type="presParOf" srcId="{194B5EF0-E6C5-4C6C-89C4-5CEC7EAAD440}" destId="{2282F659-2EFF-4A82-9369-E3990958470D}" srcOrd="14" destOrd="0" presId="urn:microsoft.com/office/officeart/2009/3/layout/RandomtoResultProcess"/>
    <dgm:cxn modelId="{18563438-ED4B-4F15-9051-F113EAD9A9E1}" type="presParOf" srcId="{194B5EF0-E6C5-4C6C-89C4-5CEC7EAAD440}" destId="{8D753055-8DE9-499F-B743-B86CBF80AF8C}" srcOrd="15" destOrd="0" presId="urn:microsoft.com/office/officeart/2009/3/layout/RandomtoResultProcess"/>
    <dgm:cxn modelId="{D4BDAB3A-497D-4007-BD3C-25610AEFF787}" type="presParOf" srcId="{194B5EF0-E6C5-4C6C-89C4-5CEC7EAAD440}" destId="{3FE6FBB2-89F6-40A4-AC55-17E0E2C9E10D}" srcOrd="16" destOrd="0" presId="urn:microsoft.com/office/officeart/2009/3/layout/RandomtoResultProcess"/>
    <dgm:cxn modelId="{469F0E55-3E29-41DD-9701-8ADE7A8CCD8E}" type="presParOf" srcId="{194B5EF0-E6C5-4C6C-89C4-5CEC7EAAD440}" destId="{57F8B3EC-CF94-4AF4-8A6C-CCDE316586FD}" srcOrd="17" destOrd="0" presId="urn:microsoft.com/office/officeart/2009/3/layout/RandomtoResultProcess"/>
    <dgm:cxn modelId="{50923ADF-C645-4F07-91AC-3905D2D32ACB}" type="presParOf" srcId="{194B5EF0-E6C5-4C6C-89C4-5CEC7EAAD440}" destId="{E6F70321-DE2E-4618-B09F-B06075F3C4E9}" srcOrd="18" destOrd="0" presId="urn:microsoft.com/office/officeart/2009/3/layout/RandomtoResultProcess"/>
    <dgm:cxn modelId="{E7D60246-E69E-427F-A869-AAF4A409D2DB}" type="presParOf" srcId="{23418572-4141-4B7E-AE9A-026CEB78CD39}" destId="{F6784B1B-2B5E-4D85-AC63-90697428B0AF}" srcOrd="1" destOrd="0" presId="urn:microsoft.com/office/officeart/2009/3/layout/RandomtoResultProcess"/>
    <dgm:cxn modelId="{76743446-88EA-4740-B8EB-C217B2D452E5}" type="presParOf" srcId="{F6784B1B-2B5E-4D85-AC63-90697428B0AF}" destId="{4388A827-6F55-4A3F-B6EC-3940E6684B0B}" srcOrd="0" destOrd="0" presId="urn:microsoft.com/office/officeart/2009/3/layout/RandomtoResultProcess"/>
    <dgm:cxn modelId="{68F5BB19-59F7-4B36-94D9-B72B533B98A0}" type="presParOf" srcId="{F6784B1B-2B5E-4D85-AC63-90697428B0AF}" destId="{2ECC6E1C-A1BD-4FEB-838D-E2D309EFE0FE}" srcOrd="1" destOrd="0" presId="urn:microsoft.com/office/officeart/2009/3/layout/RandomtoResultProcess"/>
    <dgm:cxn modelId="{C74F96A5-2202-4020-AFF6-BCD1B2E4B4A0}" type="presParOf" srcId="{23418572-4141-4B7E-AE9A-026CEB78CD39}" destId="{1D30661F-431F-45C7-8C36-4E6DA07365B6}" srcOrd="2" destOrd="0" presId="urn:microsoft.com/office/officeart/2009/3/layout/RandomtoResultProcess"/>
    <dgm:cxn modelId="{A431083C-8E0E-490F-B782-674A5BD2711F}" type="presParOf" srcId="{1D30661F-431F-45C7-8C36-4E6DA07365B6}" destId="{37097C8C-A15A-4CBE-AA21-A5EB13F619B8}" srcOrd="0" destOrd="0" presId="urn:microsoft.com/office/officeart/2009/3/layout/RandomtoResultProcess"/>
    <dgm:cxn modelId="{BC1CC456-F525-46AE-85E5-89BBB1B78357}" type="presParOf" srcId="{1D30661F-431F-45C7-8C36-4E6DA07365B6}" destId="{ACE081EB-53A4-422C-821F-8BFF16F81BBE}" srcOrd="1" destOrd="0" presId="urn:microsoft.com/office/officeart/2009/3/layout/RandomtoResultProcess"/>
    <dgm:cxn modelId="{FD1B5C49-F401-4771-8841-3DF53111759F}" type="presParOf" srcId="{23418572-4141-4B7E-AE9A-026CEB78CD39}" destId="{B3BB7D4F-1F2F-4177-9314-6EF5B9A8F646}" srcOrd="3" destOrd="0" presId="urn:microsoft.com/office/officeart/2009/3/layout/RandomtoResultProcess"/>
    <dgm:cxn modelId="{757BB848-6446-40C8-87EF-C0274AF81311}" type="presParOf" srcId="{B3BB7D4F-1F2F-4177-9314-6EF5B9A8F646}" destId="{AF0133F4-CBD9-4454-9727-5AABAA7E25DF}" srcOrd="0" destOrd="0" presId="urn:microsoft.com/office/officeart/2009/3/layout/RandomtoResultProcess"/>
    <dgm:cxn modelId="{5FD62F13-96C6-4FED-AE72-8C04D6C2A60C}" type="presParOf" srcId="{B3BB7D4F-1F2F-4177-9314-6EF5B9A8F646}" destId="{5B713480-A5E2-42EB-966D-AC7D46A86847}" srcOrd="1" destOrd="0" presId="urn:microsoft.com/office/officeart/2009/3/layout/RandomtoResultProcess"/>
    <dgm:cxn modelId="{E87FCF55-7856-41FC-B4DA-90B2DCE07CA2}" type="presParOf" srcId="{23418572-4141-4B7E-AE9A-026CEB78CD39}" destId="{25442014-A5BE-4763-ABB5-F7C12140E123}" srcOrd="4" destOrd="0" presId="urn:microsoft.com/office/officeart/2009/3/layout/RandomtoResultProcess"/>
    <dgm:cxn modelId="{8D8C9693-DE14-4ECC-894C-319D613965BE}" type="presParOf" srcId="{25442014-A5BE-4763-ABB5-F7C12140E123}" destId="{3DABD9C0-AF9A-4FF4-8DEC-6D2B72A65AAF}" srcOrd="0" destOrd="0" presId="urn:microsoft.com/office/officeart/2009/3/layout/RandomtoResultProcess"/>
    <dgm:cxn modelId="{7F6140D4-9243-41E6-BB5B-A5FEFCDA32FD}" type="presParOf" srcId="{25442014-A5BE-4763-ABB5-F7C12140E123}" destId="{2AA061B9-D24B-4496-9F00-88C235B869A9}" srcOrd="1" destOrd="0" presId="urn:microsoft.com/office/officeart/2009/3/layout/RandomtoResultProcess"/>
    <dgm:cxn modelId="{75CF7900-659A-4CB3-BE82-AC039FC23638}" type="presParOf" srcId="{23418572-4141-4B7E-AE9A-026CEB78CD39}" destId="{43F59CDC-782F-4C68-A982-1761636E3983}" srcOrd="5" destOrd="0" presId="urn:microsoft.com/office/officeart/2009/3/layout/RandomtoResultProcess"/>
    <dgm:cxn modelId="{B98E54BA-85A4-4098-BADA-491E319857DF}" type="presParOf" srcId="{43F59CDC-782F-4C68-A982-1761636E3983}" destId="{FC5AD23C-28C7-4129-922C-DA14BEB6CC19}" srcOrd="0" destOrd="0" presId="urn:microsoft.com/office/officeart/2009/3/layout/RandomtoResultProcess"/>
    <dgm:cxn modelId="{11BEF5CC-1B19-41FB-AE80-5A0E5A10FAB8}" type="presParOf" srcId="{43F59CDC-782F-4C68-A982-1761636E3983}" destId="{044AEE55-9D48-4A5A-A382-E7E9C61A4D1E}" srcOrd="1" destOrd="0" presId="urn:microsoft.com/office/officeart/2009/3/layout/RandomtoResultProcess"/>
    <dgm:cxn modelId="{06458732-8CD0-4FF3-B32E-05E7727E9E99}" type="presParOf" srcId="{23418572-4141-4B7E-AE9A-026CEB78CD39}" destId="{B86F257A-58A3-49AD-93D1-28A13584D830}" srcOrd="6" destOrd="0" presId="urn:microsoft.com/office/officeart/2009/3/layout/RandomtoResultProcess"/>
    <dgm:cxn modelId="{8EEFF4D0-FF31-41D1-A1A8-FDD28F631B85}" type="presParOf" srcId="{B86F257A-58A3-49AD-93D1-28A13584D830}" destId="{0AD114C1-E896-405A-905D-EDBFBE289116}" srcOrd="0" destOrd="0" presId="urn:microsoft.com/office/officeart/2009/3/layout/RandomtoResultProcess"/>
    <dgm:cxn modelId="{1E189FB3-79DD-4C75-B567-BE603E991ACC}" type="presParOf" srcId="{B86F257A-58A3-49AD-93D1-28A13584D830}" destId="{8FEC95E8-7E58-43DC-887C-78885B644F43}"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BB0B15-1DC7-4840-8453-F56D490CCA63}" type="doc">
      <dgm:prSet loTypeId="urn:microsoft.com/office/officeart/2009/3/layout/RandomtoResultProcess" loCatId="process" qsTypeId="urn:microsoft.com/office/officeart/2005/8/quickstyle/simple1" qsCatId="simple" csTypeId="urn:microsoft.com/office/officeart/2005/8/colors/colorful1" csCatId="colorful" phldr="1"/>
      <dgm:spPr/>
      <dgm:t>
        <a:bodyPr/>
        <a:lstStyle/>
        <a:p>
          <a:endParaRPr lang="en-US"/>
        </a:p>
      </dgm:t>
    </dgm:pt>
    <dgm:pt modelId="{0E033B81-6161-479A-91B0-4A10277D48CD}">
      <dgm:prSet phldrT="[Text]"/>
      <dgm:spPr/>
      <dgm:t>
        <a:bodyPr/>
        <a:lstStyle/>
        <a:p>
          <a:r>
            <a:rPr lang="en-US" dirty="0"/>
            <a:t>EDC Data</a:t>
          </a:r>
        </a:p>
        <a:p>
          <a:r>
            <a:rPr lang="en-US" dirty="0"/>
            <a:t>External Coding Files</a:t>
          </a:r>
        </a:p>
      </dgm:t>
    </dgm:pt>
    <dgm:pt modelId="{AA802EA5-4D25-480A-B056-7E8C65E80D48}" type="parTrans" cxnId="{E45AB10F-6B37-4D94-916B-2C27348AEDAC}">
      <dgm:prSet/>
      <dgm:spPr/>
      <dgm:t>
        <a:bodyPr/>
        <a:lstStyle/>
        <a:p>
          <a:endParaRPr lang="en-US"/>
        </a:p>
      </dgm:t>
    </dgm:pt>
    <dgm:pt modelId="{0F448B97-5E38-4DC6-A3D3-843ADDB282C8}" type="sibTrans" cxnId="{E45AB10F-6B37-4D94-916B-2C27348AEDAC}">
      <dgm:prSet/>
      <dgm:spPr/>
      <dgm:t>
        <a:bodyPr/>
        <a:lstStyle/>
        <a:p>
          <a:endParaRPr lang="en-US"/>
        </a:p>
      </dgm:t>
    </dgm:pt>
    <dgm:pt modelId="{27C0DCEB-2CCB-4316-B960-4D77A930E9F9}">
      <dgm:prSet phldrT="[Text]"/>
      <dgm:spPr/>
      <dgm:t>
        <a:bodyPr/>
        <a:lstStyle/>
        <a:p>
          <a:r>
            <a:rPr lang="en-US" dirty="0"/>
            <a:t>Create </a:t>
          </a:r>
          <a:r>
            <a:rPr lang="en-US" dirty="0" err="1"/>
            <a:t>ADaM</a:t>
          </a:r>
          <a:r>
            <a:rPr lang="en-US" dirty="0"/>
            <a:t>-like R data frames</a:t>
          </a:r>
        </a:p>
      </dgm:t>
    </dgm:pt>
    <dgm:pt modelId="{5A53417F-7309-4DE8-957A-656940759BCD}" type="parTrans" cxnId="{9C6CA5AB-9401-46CF-90D7-950DB25EC822}">
      <dgm:prSet/>
      <dgm:spPr/>
      <dgm:t>
        <a:bodyPr/>
        <a:lstStyle/>
        <a:p>
          <a:endParaRPr lang="en-US"/>
        </a:p>
      </dgm:t>
    </dgm:pt>
    <dgm:pt modelId="{0977289B-378C-41AE-893E-810096D5E8C6}" type="sibTrans" cxnId="{9C6CA5AB-9401-46CF-90D7-950DB25EC822}">
      <dgm:prSet/>
      <dgm:spPr/>
      <dgm:t>
        <a:bodyPr/>
        <a:lstStyle/>
        <a:p>
          <a:endParaRPr lang="en-US"/>
        </a:p>
      </dgm:t>
    </dgm:pt>
    <dgm:pt modelId="{7BCA6DE6-6191-464B-B604-DC60E7EF1139}">
      <dgm:prSet phldrT="[Text]"/>
      <dgm:spPr/>
      <dgm:t>
        <a:bodyPr/>
        <a:lstStyle/>
        <a:p>
          <a:r>
            <a:rPr lang="en-US" dirty="0"/>
            <a:t>TFL Generate</a:t>
          </a:r>
        </a:p>
      </dgm:t>
    </dgm:pt>
    <dgm:pt modelId="{A301A4B1-19A1-4285-818C-038F2ECAA08D}" type="parTrans" cxnId="{186DC263-243B-4383-B08E-6F70B72355D0}">
      <dgm:prSet/>
      <dgm:spPr/>
      <dgm:t>
        <a:bodyPr/>
        <a:lstStyle/>
        <a:p>
          <a:endParaRPr lang="en-US"/>
        </a:p>
      </dgm:t>
    </dgm:pt>
    <dgm:pt modelId="{829CC315-0A97-46AB-98ED-1406E2432FD0}" type="sibTrans" cxnId="{186DC263-243B-4383-B08E-6F70B72355D0}">
      <dgm:prSet/>
      <dgm:spPr/>
      <dgm:t>
        <a:bodyPr/>
        <a:lstStyle/>
        <a:p>
          <a:endParaRPr lang="en-US"/>
        </a:p>
      </dgm:t>
    </dgm:pt>
    <dgm:pt modelId="{80564A99-6C9A-49A9-AE05-063472ACC5B5}">
      <dgm:prSet phldrT="[Text]"/>
      <dgm:spPr/>
      <dgm:t>
        <a:bodyPr/>
        <a:lstStyle/>
        <a:p>
          <a:r>
            <a:rPr lang="en-US" dirty="0"/>
            <a:t>TFL Output</a:t>
          </a:r>
        </a:p>
      </dgm:t>
    </dgm:pt>
    <dgm:pt modelId="{7BAFD1FA-EEBC-4C13-B714-5CBA379FFA9D}" type="parTrans" cxnId="{0F1C5156-27F4-442B-9293-CAFA55ECEA86}">
      <dgm:prSet/>
      <dgm:spPr/>
      <dgm:t>
        <a:bodyPr/>
        <a:lstStyle/>
        <a:p>
          <a:endParaRPr lang="en-US"/>
        </a:p>
      </dgm:t>
    </dgm:pt>
    <dgm:pt modelId="{0FB7BA19-2E07-47F7-A0AD-2481CB35E0F7}" type="sibTrans" cxnId="{0F1C5156-27F4-442B-9293-CAFA55ECEA86}">
      <dgm:prSet/>
      <dgm:spPr/>
      <dgm:t>
        <a:bodyPr/>
        <a:lstStyle/>
        <a:p>
          <a:endParaRPr lang="en-US"/>
        </a:p>
      </dgm:t>
    </dgm:pt>
    <dgm:pt modelId="{23418572-4141-4B7E-AE9A-026CEB78CD39}" type="pres">
      <dgm:prSet presAssocID="{42BB0B15-1DC7-4840-8453-F56D490CCA63}" presName="Name0" presStyleCnt="0">
        <dgm:presLayoutVars>
          <dgm:dir/>
          <dgm:animOne val="branch"/>
          <dgm:animLvl val="lvl"/>
        </dgm:presLayoutVars>
      </dgm:prSet>
      <dgm:spPr/>
    </dgm:pt>
    <dgm:pt modelId="{194B5EF0-E6C5-4C6C-89C4-5CEC7EAAD440}" type="pres">
      <dgm:prSet presAssocID="{0E033B81-6161-479A-91B0-4A10277D48CD}" presName="chaos" presStyleCnt="0"/>
      <dgm:spPr/>
    </dgm:pt>
    <dgm:pt modelId="{F22871D2-5CF7-40B9-A1AF-00AE15C195D9}" type="pres">
      <dgm:prSet presAssocID="{0E033B81-6161-479A-91B0-4A10277D48CD}" presName="parTx1" presStyleLbl="revTx" presStyleIdx="0" presStyleCnt="3"/>
      <dgm:spPr/>
    </dgm:pt>
    <dgm:pt modelId="{7F4FC8D5-EE91-4F98-91E0-B0BF765A0676}" type="pres">
      <dgm:prSet presAssocID="{0E033B81-6161-479A-91B0-4A10277D48CD}" presName="c1" presStyleLbl="node1" presStyleIdx="0" presStyleCnt="19"/>
      <dgm:spPr/>
    </dgm:pt>
    <dgm:pt modelId="{4329947D-862F-4D0F-86F8-4CC2D64FB302}" type="pres">
      <dgm:prSet presAssocID="{0E033B81-6161-479A-91B0-4A10277D48CD}" presName="c2" presStyleLbl="node1" presStyleIdx="1" presStyleCnt="19"/>
      <dgm:spPr/>
    </dgm:pt>
    <dgm:pt modelId="{34348948-0FC3-45A2-B95F-C13BE2E902A5}" type="pres">
      <dgm:prSet presAssocID="{0E033B81-6161-479A-91B0-4A10277D48CD}" presName="c3" presStyleLbl="node1" presStyleIdx="2" presStyleCnt="19"/>
      <dgm:spPr/>
    </dgm:pt>
    <dgm:pt modelId="{B4EC31CD-52CC-4445-8C16-828875BABF15}" type="pres">
      <dgm:prSet presAssocID="{0E033B81-6161-479A-91B0-4A10277D48CD}" presName="c4" presStyleLbl="node1" presStyleIdx="3" presStyleCnt="19"/>
      <dgm:spPr/>
    </dgm:pt>
    <dgm:pt modelId="{61C8C580-AD2A-4BA0-9697-7CE9CCB8D4DD}" type="pres">
      <dgm:prSet presAssocID="{0E033B81-6161-479A-91B0-4A10277D48CD}" presName="c5" presStyleLbl="node1" presStyleIdx="4" presStyleCnt="19"/>
      <dgm:spPr/>
    </dgm:pt>
    <dgm:pt modelId="{05BFF3FD-C3C7-45F2-881A-C7B24BEEBFBF}" type="pres">
      <dgm:prSet presAssocID="{0E033B81-6161-479A-91B0-4A10277D48CD}" presName="c6" presStyleLbl="node1" presStyleIdx="5" presStyleCnt="19"/>
      <dgm:spPr/>
    </dgm:pt>
    <dgm:pt modelId="{48C23BFD-8ECC-4244-ACDA-27AB5E772E22}" type="pres">
      <dgm:prSet presAssocID="{0E033B81-6161-479A-91B0-4A10277D48CD}" presName="c7" presStyleLbl="node1" presStyleIdx="6" presStyleCnt="19"/>
      <dgm:spPr/>
    </dgm:pt>
    <dgm:pt modelId="{2E4B87DC-7E44-45DE-B63C-526A4343E736}" type="pres">
      <dgm:prSet presAssocID="{0E033B81-6161-479A-91B0-4A10277D48CD}" presName="c8" presStyleLbl="node1" presStyleIdx="7" presStyleCnt="19"/>
      <dgm:spPr/>
    </dgm:pt>
    <dgm:pt modelId="{AF9EAF97-3DDB-451F-A8D4-D6033162F9D5}" type="pres">
      <dgm:prSet presAssocID="{0E033B81-6161-479A-91B0-4A10277D48CD}" presName="c9" presStyleLbl="node1" presStyleIdx="8" presStyleCnt="19"/>
      <dgm:spPr/>
    </dgm:pt>
    <dgm:pt modelId="{32083DB6-116D-486D-943A-940AAAC4849B}" type="pres">
      <dgm:prSet presAssocID="{0E033B81-6161-479A-91B0-4A10277D48CD}" presName="c10" presStyleLbl="node1" presStyleIdx="9" presStyleCnt="19"/>
      <dgm:spPr/>
    </dgm:pt>
    <dgm:pt modelId="{E93F9803-739E-43B7-B24D-04D38C8146C0}" type="pres">
      <dgm:prSet presAssocID="{0E033B81-6161-479A-91B0-4A10277D48CD}" presName="c11" presStyleLbl="node1" presStyleIdx="10" presStyleCnt="19"/>
      <dgm:spPr/>
    </dgm:pt>
    <dgm:pt modelId="{2E79ED25-FB9F-4746-874E-053FA134FF69}" type="pres">
      <dgm:prSet presAssocID="{0E033B81-6161-479A-91B0-4A10277D48CD}" presName="c12" presStyleLbl="node1" presStyleIdx="11" presStyleCnt="19"/>
      <dgm:spPr/>
    </dgm:pt>
    <dgm:pt modelId="{D3EC9938-BCA6-4197-BA61-3237F9E0C27D}" type="pres">
      <dgm:prSet presAssocID="{0E033B81-6161-479A-91B0-4A10277D48CD}" presName="c13" presStyleLbl="node1" presStyleIdx="12" presStyleCnt="19"/>
      <dgm:spPr/>
    </dgm:pt>
    <dgm:pt modelId="{2282F659-2EFF-4A82-9369-E3990958470D}" type="pres">
      <dgm:prSet presAssocID="{0E033B81-6161-479A-91B0-4A10277D48CD}" presName="c14" presStyleLbl="node1" presStyleIdx="13" presStyleCnt="19"/>
      <dgm:spPr/>
    </dgm:pt>
    <dgm:pt modelId="{8D753055-8DE9-499F-B743-B86CBF80AF8C}" type="pres">
      <dgm:prSet presAssocID="{0E033B81-6161-479A-91B0-4A10277D48CD}" presName="c15" presStyleLbl="node1" presStyleIdx="14" presStyleCnt="19"/>
      <dgm:spPr/>
    </dgm:pt>
    <dgm:pt modelId="{3FE6FBB2-89F6-40A4-AC55-17E0E2C9E10D}" type="pres">
      <dgm:prSet presAssocID="{0E033B81-6161-479A-91B0-4A10277D48CD}" presName="c16" presStyleLbl="node1" presStyleIdx="15" presStyleCnt="19"/>
      <dgm:spPr/>
    </dgm:pt>
    <dgm:pt modelId="{57F8B3EC-CF94-4AF4-8A6C-CCDE316586FD}" type="pres">
      <dgm:prSet presAssocID="{0E033B81-6161-479A-91B0-4A10277D48CD}" presName="c17" presStyleLbl="node1" presStyleIdx="16" presStyleCnt="19"/>
      <dgm:spPr/>
    </dgm:pt>
    <dgm:pt modelId="{E6F70321-DE2E-4618-B09F-B06075F3C4E9}" type="pres">
      <dgm:prSet presAssocID="{0E033B81-6161-479A-91B0-4A10277D48CD}" presName="c18" presStyleLbl="node1" presStyleIdx="17" presStyleCnt="19"/>
      <dgm:spPr/>
    </dgm:pt>
    <dgm:pt modelId="{F6784B1B-2B5E-4D85-AC63-90697428B0AF}" type="pres">
      <dgm:prSet presAssocID="{0F448B97-5E38-4DC6-A3D3-843ADDB282C8}" presName="chevronComposite1" presStyleCnt="0"/>
      <dgm:spPr/>
    </dgm:pt>
    <dgm:pt modelId="{4388A827-6F55-4A3F-B6EC-3940E6684B0B}" type="pres">
      <dgm:prSet presAssocID="{0F448B97-5E38-4DC6-A3D3-843ADDB282C8}" presName="chevron1" presStyleLbl="sibTrans2D1" presStyleIdx="0" presStyleCnt="3" custLinFactNeighborX="50288" custLinFactNeighborY="-12"/>
      <dgm:spPr/>
    </dgm:pt>
    <dgm:pt modelId="{2ECC6E1C-A1BD-4FEB-838D-E2D309EFE0FE}" type="pres">
      <dgm:prSet presAssocID="{0F448B97-5E38-4DC6-A3D3-843ADDB282C8}" presName="spChevron1" presStyleCnt="0"/>
      <dgm:spPr/>
    </dgm:pt>
    <dgm:pt modelId="{1D30661F-431F-45C7-8C36-4E6DA07365B6}" type="pres">
      <dgm:prSet presAssocID="{27C0DCEB-2CCB-4316-B960-4D77A930E9F9}" presName="middle" presStyleCnt="0"/>
      <dgm:spPr/>
    </dgm:pt>
    <dgm:pt modelId="{37097C8C-A15A-4CBE-AA21-A5EB13F619B8}" type="pres">
      <dgm:prSet presAssocID="{27C0DCEB-2CCB-4316-B960-4D77A930E9F9}" presName="parTxMid" presStyleLbl="revTx" presStyleIdx="1" presStyleCnt="3" custScaleX="82023" custLinFactNeighborX="32384" custLinFactNeighborY="2788"/>
      <dgm:spPr/>
    </dgm:pt>
    <dgm:pt modelId="{ACE081EB-53A4-422C-821F-8BFF16F81BBE}" type="pres">
      <dgm:prSet presAssocID="{27C0DCEB-2CCB-4316-B960-4D77A930E9F9}" presName="spMid" presStyleCnt="0"/>
      <dgm:spPr/>
    </dgm:pt>
    <dgm:pt modelId="{B3BB7D4F-1F2F-4177-9314-6EF5B9A8F646}" type="pres">
      <dgm:prSet presAssocID="{0977289B-378C-41AE-893E-810096D5E8C6}" presName="chevronComposite1" presStyleCnt="0"/>
      <dgm:spPr/>
    </dgm:pt>
    <dgm:pt modelId="{AF0133F4-CBD9-4454-9727-5AABAA7E25DF}" type="pres">
      <dgm:prSet presAssocID="{0977289B-378C-41AE-893E-810096D5E8C6}" presName="chevron1" presStyleLbl="sibTrans2D1" presStyleIdx="1" presStyleCnt="3" custLinFactX="19509" custLinFactNeighborX="100000" custLinFactNeighborY="162"/>
      <dgm:spPr>
        <a:solidFill>
          <a:srgbClr val="92D050"/>
        </a:solidFill>
      </dgm:spPr>
    </dgm:pt>
    <dgm:pt modelId="{5B713480-A5E2-42EB-966D-AC7D46A86847}" type="pres">
      <dgm:prSet presAssocID="{0977289B-378C-41AE-893E-810096D5E8C6}" presName="spChevron1" presStyleCnt="0"/>
      <dgm:spPr/>
    </dgm:pt>
    <dgm:pt modelId="{25442014-A5BE-4763-ABB5-F7C12140E123}" type="pres">
      <dgm:prSet presAssocID="{7BCA6DE6-6191-464B-B604-DC60E7EF1139}" presName="middle" presStyleCnt="0"/>
      <dgm:spPr/>
    </dgm:pt>
    <dgm:pt modelId="{3DABD9C0-AF9A-4FF4-8DEC-6D2B72A65AAF}" type="pres">
      <dgm:prSet presAssocID="{7BCA6DE6-6191-464B-B604-DC60E7EF1139}" presName="parTxMid" presStyleLbl="revTx" presStyleIdx="2" presStyleCnt="3" custLinFactNeighborX="41760" custLinFactNeighborY="-2083"/>
      <dgm:spPr/>
    </dgm:pt>
    <dgm:pt modelId="{2AA061B9-D24B-4496-9F00-88C235B869A9}" type="pres">
      <dgm:prSet presAssocID="{7BCA6DE6-6191-464B-B604-DC60E7EF1139}" presName="spMid" presStyleCnt="0"/>
      <dgm:spPr/>
    </dgm:pt>
    <dgm:pt modelId="{43F59CDC-782F-4C68-A982-1761636E3983}" type="pres">
      <dgm:prSet presAssocID="{829CC315-0A97-46AB-98ED-1406E2432FD0}" presName="chevronComposite1" presStyleCnt="0"/>
      <dgm:spPr/>
    </dgm:pt>
    <dgm:pt modelId="{FC5AD23C-28C7-4129-922C-DA14BEB6CC19}" type="pres">
      <dgm:prSet presAssocID="{829CC315-0A97-46AB-98ED-1406E2432FD0}" presName="chevron1" presStyleLbl="sibTrans2D1" presStyleIdx="2" presStyleCnt="3" custLinFactNeighborX="82284" custLinFactNeighborY="-2035"/>
      <dgm:spPr/>
    </dgm:pt>
    <dgm:pt modelId="{044AEE55-9D48-4A5A-A382-E7E9C61A4D1E}" type="pres">
      <dgm:prSet presAssocID="{829CC315-0A97-46AB-98ED-1406E2432FD0}" presName="spChevron1" presStyleCnt="0"/>
      <dgm:spPr/>
    </dgm:pt>
    <dgm:pt modelId="{B86F257A-58A3-49AD-93D1-28A13584D830}" type="pres">
      <dgm:prSet presAssocID="{80564A99-6C9A-49A9-AE05-063472ACC5B5}" presName="last" presStyleCnt="0"/>
      <dgm:spPr/>
    </dgm:pt>
    <dgm:pt modelId="{0AD114C1-E896-405A-905D-EDBFBE289116}" type="pres">
      <dgm:prSet presAssocID="{80564A99-6C9A-49A9-AE05-063472ACC5B5}" presName="circleTx" presStyleLbl="node1" presStyleIdx="18" presStyleCnt="19" custLinFactNeighborX="49096" custLinFactNeighborY="-3693"/>
      <dgm:spPr/>
    </dgm:pt>
    <dgm:pt modelId="{8FEC95E8-7E58-43DC-887C-78885B644F43}" type="pres">
      <dgm:prSet presAssocID="{80564A99-6C9A-49A9-AE05-063472ACC5B5}" presName="spN" presStyleCnt="0"/>
      <dgm:spPr/>
    </dgm:pt>
  </dgm:ptLst>
  <dgm:cxnLst>
    <dgm:cxn modelId="{E45AB10F-6B37-4D94-916B-2C27348AEDAC}" srcId="{42BB0B15-1DC7-4840-8453-F56D490CCA63}" destId="{0E033B81-6161-479A-91B0-4A10277D48CD}" srcOrd="0" destOrd="0" parTransId="{AA802EA5-4D25-480A-B056-7E8C65E80D48}" sibTransId="{0F448B97-5E38-4DC6-A3D3-843ADDB282C8}"/>
    <dgm:cxn modelId="{ED921E32-C6B4-4549-8818-FEBE2B4A837E}" type="presOf" srcId="{42BB0B15-1DC7-4840-8453-F56D490CCA63}" destId="{23418572-4141-4B7E-AE9A-026CEB78CD39}" srcOrd="0" destOrd="0" presId="urn:microsoft.com/office/officeart/2009/3/layout/RandomtoResultProcess"/>
    <dgm:cxn modelId="{1278AF35-4596-43E2-B8F3-27CA65DCACB3}" type="presOf" srcId="{0E033B81-6161-479A-91B0-4A10277D48CD}" destId="{F22871D2-5CF7-40B9-A1AF-00AE15C195D9}" srcOrd="0" destOrd="0" presId="urn:microsoft.com/office/officeart/2009/3/layout/RandomtoResultProcess"/>
    <dgm:cxn modelId="{50B5E85D-12AB-4F43-85E5-8ADFDA6E0130}" type="presOf" srcId="{7BCA6DE6-6191-464B-B604-DC60E7EF1139}" destId="{3DABD9C0-AF9A-4FF4-8DEC-6D2B72A65AAF}" srcOrd="0" destOrd="0" presId="urn:microsoft.com/office/officeart/2009/3/layout/RandomtoResultProcess"/>
    <dgm:cxn modelId="{75676B5E-3284-4103-A69A-A043A6152BBA}" type="presOf" srcId="{27C0DCEB-2CCB-4316-B960-4D77A930E9F9}" destId="{37097C8C-A15A-4CBE-AA21-A5EB13F619B8}" srcOrd="0" destOrd="0" presId="urn:microsoft.com/office/officeart/2009/3/layout/RandomtoResultProcess"/>
    <dgm:cxn modelId="{186DC263-243B-4383-B08E-6F70B72355D0}" srcId="{42BB0B15-1DC7-4840-8453-F56D490CCA63}" destId="{7BCA6DE6-6191-464B-B604-DC60E7EF1139}" srcOrd="2" destOrd="0" parTransId="{A301A4B1-19A1-4285-818C-038F2ECAA08D}" sibTransId="{829CC315-0A97-46AB-98ED-1406E2432FD0}"/>
    <dgm:cxn modelId="{C6024C76-A623-47E2-B1E6-DFBBCE76D18A}" type="presOf" srcId="{80564A99-6C9A-49A9-AE05-063472ACC5B5}" destId="{0AD114C1-E896-405A-905D-EDBFBE289116}" srcOrd="0" destOrd="0" presId="urn:microsoft.com/office/officeart/2009/3/layout/RandomtoResultProcess"/>
    <dgm:cxn modelId="{0F1C5156-27F4-442B-9293-CAFA55ECEA86}" srcId="{42BB0B15-1DC7-4840-8453-F56D490CCA63}" destId="{80564A99-6C9A-49A9-AE05-063472ACC5B5}" srcOrd="3" destOrd="0" parTransId="{7BAFD1FA-EEBC-4C13-B714-5CBA379FFA9D}" sibTransId="{0FB7BA19-2E07-47F7-A0AD-2481CB35E0F7}"/>
    <dgm:cxn modelId="{9C6CA5AB-9401-46CF-90D7-950DB25EC822}" srcId="{42BB0B15-1DC7-4840-8453-F56D490CCA63}" destId="{27C0DCEB-2CCB-4316-B960-4D77A930E9F9}" srcOrd="1" destOrd="0" parTransId="{5A53417F-7309-4DE8-957A-656940759BCD}" sibTransId="{0977289B-378C-41AE-893E-810096D5E8C6}"/>
    <dgm:cxn modelId="{83D88FEC-CFA1-4640-B244-75C822F9F13E}" type="presParOf" srcId="{23418572-4141-4B7E-AE9A-026CEB78CD39}" destId="{194B5EF0-E6C5-4C6C-89C4-5CEC7EAAD440}" srcOrd="0" destOrd="0" presId="urn:microsoft.com/office/officeart/2009/3/layout/RandomtoResultProcess"/>
    <dgm:cxn modelId="{66C308FA-732D-4E63-9304-EE3C29131C15}" type="presParOf" srcId="{194B5EF0-E6C5-4C6C-89C4-5CEC7EAAD440}" destId="{F22871D2-5CF7-40B9-A1AF-00AE15C195D9}" srcOrd="0" destOrd="0" presId="urn:microsoft.com/office/officeart/2009/3/layout/RandomtoResultProcess"/>
    <dgm:cxn modelId="{E00B3406-D033-4BB6-9FA7-40B6873F7FAB}" type="presParOf" srcId="{194B5EF0-E6C5-4C6C-89C4-5CEC7EAAD440}" destId="{7F4FC8D5-EE91-4F98-91E0-B0BF765A0676}" srcOrd="1" destOrd="0" presId="urn:microsoft.com/office/officeart/2009/3/layout/RandomtoResultProcess"/>
    <dgm:cxn modelId="{73DD091A-2463-453B-B351-1B4F30EE77C7}" type="presParOf" srcId="{194B5EF0-E6C5-4C6C-89C4-5CEC7EAAD440}" destId="{4329947D-862F-4D0F-86F8-4CC2D64FB302}" srcOrd="2" destOrd="0" presId="urn:microsoft.com/office/officeart/2009/3/layout/RandomtoResultProcess"/>
    <dgm:cxn modelId="{2D22D4A3-20AC-4000-9295-20196DDF49F4}" type="presParOf" srcId="{194B5EF0-E6C5-4C6C-89C4-5CEC7EAAD440}" destId="{34348948-0FC3-45A2-B95F-C13BE2E902A5}" srcOrd="3" destOrd="0" presId="urn:microsoft.com/office/officeart/2009/3/layout/RandomtoResultProcess"/>
    <dgm:cxn modelId="{499F4D76-2BFD-4EF0-9BAC-181200E5555D}" type="presParOf" srcId="{194B5EF0-E6C5-4C6C-89C4-5CEC7EAAD440}" destId="{B4EC31CD-52CC-4445-8C16-828875BABF15}" srcOrd="4" destOrd="0" presId="urn:microsoft.com/office/officeart/2009/3/layout/RandomtoResultProcess"/>
    <dgm:cxn modelId="{B87CED62-838B-4315-85AE-7C9EF261D4B8}" type="presParOf" srcId="{194B5EF0-E6C5-4C6C-89C4-5CEC7EAAD440}" destId="{61C8C580-AD2A-4BA0-9697-7CE9CCB8D4DD}" srcOrd="5" destOrd="0" presId="urn:microsoft.com/office/officeart/2009/3/layout/RandomtoResultProcess"/>
    <dgm:cxn modelId="{CCCCD4F6-98D7-4279-A106-8E97E9DFDD5C}" type="presParOf" srcId="{194B5EF0-E6C5-4C6C-89C4-5CEC7EAAD440}" destId="{05BFF3FD-C3C7-45F2-881A-C7B24BEEBFBF}" srcOrd="6" destOrd="0" presId="urn:microsoft.com/office/officeart/2009/3/layout/RandomtoResultProcess"/>
    <dgm:cxn modelId="{983337CB-3977-4621-BE90-2A9828856334}" type="presParOf" srcId="{194B5EF0-E6C5-4C6C-89C4-5CEC7EAAD440}" destId="{48C23BFD-8ECC-4244-ACDA-27AB5E772E22}" srcOrd="7" destOrd="0" presId="urn:microsoft.com/office/officeart/2009/3/layout/RandomtoResultProcess"/>
    <dgm:cxn modelId="{E3916CA4-6C05-46DB-82BD-98A802B5365E}" type="presParOf" srcId="{194B5EF0-E6C5-4C6C-89C4-5CEC7EAAD440}" destId="{2E4B87DC-7E44-45DE-B63C-526A4343E736}" srcOrd="8" destOrd="0" presId="urn:microsoft.com/office/officeart/2009/3/layout/RandomtoResultProcess"/>
    <dgm:cxn modelId="{6E415946-DF69-4971-858A-8871DF1A6463}" type="presParOf" srcId="{194B5EF0-E6C5-4C6C-89C4-5CEC7EAAD440}" destId="{AF9EAF97-3DDB-451F-A8D4-D6033162F9D5}" srcOrd="9" destOrd="0" presId="urn:microsoft.com/office/officeart/2009/3/layout/RandomtoResultProcess"/>
    <dgm:cxn modelId="{2D473FEB-2E21-46CA-89FD-E8DC17516AFB}" type="presParOf" srcId="{194B5EF0-E6C5-4C6C-89C4-5CEC7EAAD440}" destId="{32083DB6-116D-486D-943A-940AAAC4849B}" srcOrd="10" destOrd="0" presId="urn:microsoft.com/office/officeart/2009/3/layout/RandomtoResultProcess"/>
    <dgm:cxn modelId="{1365AF68-2D93-4A6B-A9A4-186A344F9371}" type="presParOf" srcId="{194B5EF0-E6C5-4C6C-89C4-5CEC7EAAD440}" destId="{E93F9803-739E-43B7-B24D-04D38C8146C0}" srcOrd="11" destOrd="0" presId="urn:microsoft.com/office/officeart/2009/3/layout/RandomtoResultProcess"/>
    <dgm:cxn modelId="{2E11861E-7277-4552-B0E5-0A8F6710FB31}" type="presParOf" srcId="{194B5EF0-E6C5-4C6C-89C4-5CEC7EAAD440}" destId="{2E79ED25-FB9F-4746-874E-053FA134FF69}" srcOrd="12" destOrd="0" presId="urn:microsoft.com/office/officeart/2009/3/layout/RandomtoResultProcess"/>
    <dgm:cxn modelId="{66737DFA-C1FD-4728-A877-7FD7D6F29FA8}" type="presParOf" srcId="{194B5EF0-E6C5-4C6C-89C4-5CEC7EAAD440}" destId="{D3EC9938-BCA6-4197-BA61-3237F9E0C27D}" srcOrd="13" destOrd="0" presId="urn:microsoft.com/office/officeart/2009/3/layout/RandomtoResultProcess"/>
    <dgm:cxn modelId="{CF6B4CA0-9D86-4559-985F-247C2D7B730E}" type="presParOf" srcId="{194B5EF0-E6C5-4C6C-89C4-5CEC7EAAD440}" destId="{2282F659-2EFF-4A82-9369-E3990958470D}" srcOrd="14" destOrd="0" presId="urn:microsoft.com/office/officeart/2009/3/layout/RandomtoResultProcess"/>
    <dgm:cxn modelId="{18563438-ED4B-4F15-9051-F113EAD9A9E1}" type="presParOf" srcId="{194B5EF0-E6C5-4C6C-89C4-5CEC7EAAD440}" destId="{8D753055-8DE9-499F-B743-B86CBF80AF8C}" srcOrd="15" destOrd="0" presId="urn:microsoft.com/office/officeart/2009/3/layout/RandomtoResultProcess"/>
    <dgm:cxn modelId="{D4BDAB3A-497D-4007-BD3C-25610AEFF787}" type="presParOf" srcId="{194B5EF0-E6C5-4C6C-89C4-5CEC7EAAD440}" destId="{3FE6FBB2-89F6-40A4-AC55-17E0E2C9E10D}" srcOrd="16" destOrd="0" presId="urn:microsoft.com/office/officeart/2009/3/layout/RandomtoResultProcess"/>
    <dgm:cxn modelId="{469F0E55-3E29-41DD-9701-8ADE7A8CCD8E}" type="presParOf" srcId="{194B5EF0-E6C5-4C6C-89C4-5CEC7EAAD440}" destId="{57F8B3EC-CF94-4AF4-8A6C-CCDE316586FD}" srcOrd="17" destOrd="0" presId="urn:microsoft.com/office/officeart/2009/3/layout/RandomtoResultProcess"/>
    <dgm:cxn modelId="{50923ADF-C645-4F07-91AC-3905D2D32ACB}" type="presParOf" srcId="{194B5EF0-E6C5-4C6C-89C4-5CEC7EAAD440}" destId="{E6F70321-DE2E-4618-B09F-B06075F3C4E9}" srcOrd="18" destOrd="0" presId="urn:microsoft.com/office/officeart/2009/3/layout/RandomtoResultProcess"/>
    <dgm:cxn modelId="{E7D60246-E69E-427F-A869-AAF4A409D2DB}" type="presParOf" srcId="{23418572-4141-4B7E-AE9A-026CEB78CD39}" destId="{F6784B1B-2B5E-4D85-AC63-90697428B0AF}" srcOrd="1" destOrd="0" presId="urn:microsoft.com/office/officeart/2009/3/layout/RandomtoResultProcess"/>
    <dgm:cxn modelId="{76743446-88EA-4740-B8EB-C217B2D452E5}" type="presParOf" srcId="{F6784B1B-2B5E-4D85-AC63-90697428B0AF}" destId="{4388A827-6F55-4A3F-B6EC-3940E6684B0B}" srcOrd="0" destOrd="0" presId="urn:microsoft.com/office/officeart/2009/3/layout/RandomtoResultProcess"/>
    <dgm:cxn modelId="{68F5BB19-59F7-4B36-94D9-B72B533B98A0}" type="presParOf" srcId="{F6784B1B-2B5E-4D85-AC63-90697428B0AF}" destId="{2ECC6E1C-A1BD-4FEB-838D-E2D309EFE0FE}" srcOrd="1" destOrd="0" presId="urn:microsoft.com/office/officeart/2009/3/layout/RandomtoResultProcess"/>
    <dgm:cxn modelId="{C74F96A5-2202-4020-AFF6-BCD1B2E4B4A0}" type="presParOf" srcId="{23418572-4141-4B7E-AE9A-026CEB78CD39}" destId="{1D30661F-431F-45C7-8C36-4E6DA07365B6}" srcOrd="2" destOrd="0" presId="urn:microsoft.com/office/officeart/2009/3/layout/RandomtoResultProcess"/>
    <dgm:cxn modelId="{A431083C-8E0E-490F-B782-674A5BD2711F}" type="presParOf" srcId="{1D30661F-431F-45C7-8C36-4E6DA07365B6}" destId="{37097C8C-A15A-4CBE-AA21-A5EB13F619B8}" srcOrd="0" destOrd="0" presId="urn:microsoft.com/office/officeart/2009/3/layout/RandomtoResultProcess"/>
    <dgm:cxn modelId="{BC1CC456-F525-46AE-85E5-89BBB1B78357}" type="presParOf" srcId="{1D30661F-431F-45C7-8C36-4E6DA07365B6}" destId="{ACE081EB-53A4-422C-821F-8BFF16F81BBE}" srcOrd="1" destOrd="0" presId="urn:microsoft.com/office/officeart/2009/3/layout/RandomtoResultProcess"/>
    <dgm:cxn modelId="{FD1B5C49-F401-4771-8841-3DF53111759F}" type="presParOf" srcId="{23418572-4141-4B7E-AE9A-026CEB78CD39}" destId="{B3BB7D4F-1F2F-4177-9314-6EF5B9A8F646}" srcOrd="3" destOrd="0" presId="urn:microsoft.com/office/officeart/2009/3/layout/RandomtoResultProcess"/>
    <dgm:cxn modelId="{757BB848-6446-40C8-87EF-C0274AF81311}" type="presParOf" srcId="{B3BB7D4F-1F2F-4177-9314-6EF5B9A8F646}" destId="{AF0133F4-CBD9-4454-9727-5AABAA7E25DF}" srcOrd="0" destOrd="0" presId="urn:microsoft.com/office/officeart/2009/3/layout/RandomtoResultProcess"/>
    <dgm:cxn modelId="{5FD62F13-96C6-4FED-AE72-8C04D6C2A60C}" type="presParOf" srcId="{B3BB7D4F-1F2F-4177-9314-6EF5B9A8F646}" destId="{5B713480-A5E2-42EB-966D-AC7D46A86847}" srcOrd="1" destOrd="0" presId="urn:microsoft.com/office/officeart/2009/3/layout/RandomtoResultProcess"/>
    <dgm:cxn modelId="{E87FCF55-7856-41FC-B4DA-90B2DCE07CA2}" type="presParOf" srcId="{23418572-4141-4B7E-AE9A-026CEB78CD39}" destId="{25442014-A5BE-4763-ABB5-F7C12140E123}" srcOrd="4" destOrd="0" presId="urn:microsoft.com/office/officeart/2009/3/layout/RandomtoResultProcess"/>
    <dgm:cxn modelId="{8D8C9693-DE14-4ECC-894C-319D613965BE}" type="presParOf" srcId="{25442014-A5BE-4763-ABB5-F7C12140E123}" destId="{3DABD9C0-AF9A-4FF4-8DEC-6D2B72A65AAF}" srcOrd="0" destOrd="0" presId="urn:microsoft.com/office/officeart/2009/3/layout/RandomtoResultProcess"/>
    <dgm:cxn modelId="{7F6140D4-9243-41E6-BB5B-A5FEFCDA32FD}" type="presParOf" srcId="{25442014-A5BE-4763-ABB5-F7C12140E123}" destId="{2AA061B9-D24B-4496-9F00-88C235B869A9}" srcOrd="1" destOrd="0" presId="urn:microsoft.com/office/officeart/2009/3/layout/RandomtoResultProcess"/>
    <dgm:cxn modelId="{75CF7900-659A-4CB3-BE82-AC039FC23638}" type="presParOf" srcId="{23418572-4141-4B7E-AE9A-026CEB78CD39}" destId="{43F59CDC-782F-4C68-A982-1761636E3983}" srcOrd="5" destOrd="0" presId="urn:microsoft.com/office/officeart/2009/3/layout/RandomtoResultProcess"/>
    <dgm:cxn modelId="{B98E54BA-85A4-4098-BADA-491E319857DF}" type="presParOf" srcId="{43F59CDC-782F-4C68-A982-1761636E3983}" destId="{FC5AD23C-28C7-4129-922C-DA14BEB6CC19}" srcOrd="0" destOrd="0" presId="urn:microsoft.com/office/officeart/2009/3/layout/RandomtoResultProcess"/>
    <dgm:cxn modelId="{11BEF5CC-1B19-41FB-AE80-5A0E5A10FAB8}" type="presParOf" srcId="{43F59CDC-782F-4C68-A982-1761636E3983}" destId="{044AEE55-9D48-4A5A-A382-E7E9C61A4D1E}" srcOrd="1" destOrd="0" presId="urn:microsoft.com/office/officeart/2009/3/layout/RandomtoResultProcess"/>
    <dgm:cxn modelId="{06458732-8CD0-4FF3-B32E-05E7727E9E99}" type="presParOf" srcId="{23418572-4141-4B7E-AE9A-026CEB78CD39}" destId="{B86F257A-58A3-49AD-93D1-28A13584D830}" srcOrd="6" destOrd="0" presId="urn:microsoft.com/office/officeart/2009/3/layout/RandomtoResultProcess"/>
    <dgm:cxn modelId="{8EEFF4D0-FF31-41D1-A1A8-FDD28F631B85}" type="presParOf" srcId="{B86F257A-58A3-49AD-93D1-28A13584D830}" destId="{0AD114C1-E896-405A-905D-EDBFBE289116}" srcOrd="0" destOrd="0" presId="urn:microsoft.com/office/officeart/2009/3/layout/RandomtoResultProcess"/>
    <dgm:cxn modelId="{1E189FB3-79DD-4C75-B567-BE603E991ACC}" type="presParOf" srcId="{B86F257A-58A3-49AD-93D1-28A13584D830}" destId="{8FEC95E8-7E58-43DC-887C-78885B644F43}"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871D2-5CF7-40B9-A1AF-00AE15C195D9}">
      <dsp:nvSpPr>
        <dsp:cNvPr id="0" name=""/>
        <dsp:cNvSpPr/>
      </dsp:nvSpPr>
      <dsp:spPr>
        <a:xfrm>
          <a:off x="1076175" y="703852"/>
          <a:ext cx="1922377" cy="633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EDC Data</a:t>
          </a:r>
        </a:p>
        <a:p>
          <a:pPr marL="0" lvl="0" indent="0" algn="ctr" defTabSz="755650">
            <a:lnSpc>
              <a:spcPct val="90000"/>
            </a:lnSpc>
            <a:spcBef>
              <a:spcPct val="0"/>
            </a:spcBef>
            <a:spcAft>
              <a:spcPct val="35000"/>
            </a:spcAft>
            <a:buNone/>
          </a:pPr>
          <a:r>
            <a:rPr lang="en-US" sz="1700" kern="1200" dirty="0"/>
            <a:t>External Coding Files</a:t>
          </a:r>
        </a:p>
      </dsp:txBody>
      <dsp:txXfrm>
        <a:off x="1076175" y="703852"/>
        <a:ext cx="1922377" cy="633510"/>
      </dsp:txXfrm>
    </dsp:sp>
    <dsp:sp modelId="{7F4FC8D5-EE91-4F98-91E0-B0BF765A0676}">
      <dsp:nvSpPr>
        <dsp:cNvPr id="0" name=""/>
        <dsp:cNvSpPr/>
      </dsp:nvSpPr>
      <dsp:spPr>
        <a:xfrm>
          <a:off x="1073990" y="511178"/>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9947D-862F-4D0F-86F8-4CC2D64FB302}">
      <dsp:nvSpPr>
        <dsp:cNvPr id="0" name=""/>
        <dsp:cNvSpPr/>
      </dsp:nvSpPr>
      <dsp:spPr>
        <a:xfrm>
          <a:off x="1181032" y="297095"/>
          <a:ext cx="152916" cy="1529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48948-0FC3-45A2-B95F-C13BE2E902A5}">
      <dsp:nvSpPr>
        <dsp:cNvPr id="0" name=""/>
        <dsp:cNvSpPr/>
      </dsp:nvSpPr>
      <dsp:spPr>
        <a:xfrm>
          <a:off x="1437931" y="339911"/>
          <a:ext cx="240297" cy="2402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EC31CD-52CC-4445-8C16-828875BABF15}">
      <dsp:nvSpPr>
        <dsp:cNvPr id="0" name=""/>
        <dsp:cNvSpPr/>
      </dsp:nvSpPr>
      <dsp:spPr>
        <a:xfrm>
          <a:off x="1652014" y="104420"/>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C8C580-AD2A-4BA0-9697-7CE9CCB8D4DD}">
      <dsp:nvSpPr>
        <dsp:cNvPr id="0" name=""/>
        <dsp:cNvSpPr/>
      </dsp:nvSpPr>
      <dsp:spPr>
        <a:xfrm>
          <a:off x="1930322" y="18787"/>
          <a:ext cx="152916" cy="15291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FF3FD-C3C7-45F2-881A-C7B24BEEBFBF}">
      <dsp:nvSpPr>
        <dsp:cNvPr id="0" name=""/>
        <dsp:cNvSpPr/>
      </dsp:nvSpPr>
      <dsp:spPr>
        <a:xfrm>
          <a:off x="2272855" y="168645"/>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23BFD-8ECC-4244-ACDA-27AB5E772E22}">
      <dsp:nvSpPr>
        <dsp:cNvPr id="0" name=""/>
        <dsp:cNvSpPr/>
      </dsp:nvSpPr>
      <dsp:spPr>
        <a:xfrm>
          <a:off x="2486938" y="275686"/>
          <a:ext cx="240297" cy="2402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B87DC-7E44-45DE-B63C-526A4343E736}">
      <dsp:nvSpPr>
        <dsp:cNvPr id="0" name=""/>
        <dsp:cNvSpPr/>
      </dsp:nvSpPr>
      <dsp:spPr>
        <a:xfrm>
          <a:off x="2786654" y="511178"/>
          <a:ext cx="152916" cy="15291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EAF97-3DDB-451F-A8D4-D6033162F9D5}">
      <dsp:nvSpPr>
        <dsp:cNvPr id="0" name=""/>
        <dsp:cNvSpPr/>
      </dsp:nvSpPr>
      <dsp:spPr>
        <a:xfrm>
          <a:off x="2915104" y="746669"/>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83DB6-116D-486D-943A-940AAAC4849B}">
      <dsp:nvSpPr>
        <dsp:cNvPr id="0" name=""/>
        <dsp:cNvSpPr/>
      </dsp:nvSpPr>
      <dsp:spPr>
        <a:xfrm>
          <a:off x="1801872" y="297095"/>
          <a:ext cx="393213" cy="39321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F9803-739E-43B7-B24D-04D38C8146C0}">
      <dsp:nvSpPr>
        <dsp:cNvPr id="0" name=""/>
        <dsp:cNvSpPr/>
      </dsp:nvSpPr>
      <dsp:spPr>
        <a:xfrm>
          <a:off x="966949" y="1110610"/>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9ED25-FB9F-4746-874E-053FA134FF69}">
      <dsp:nvSpPr>
        <dsp:cNvPr id="0" name=""/>
        <dsp:cNvSpPr/>
      </dsp:nvSpPr>
      <dsp:spPr>
        <a:xfrm>
          <a:off x="1095399" y="1303284"/>
          <a:ext cx="240297" cy="2402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C9938-BCA6-4197-BA61-3237F9E0C27D}">
      <dsp:nvSpPr>
        <dsp:cNvPr id="0" name=""/>
        <dsp:cNvSpPr/>
      </dsp:nvSpPr>
      <dsp:spPr>
        <a:xfrm>
          <a:off x="1416523" y="1474551"/>
          <a:ext cx="349523" cy="34952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2F659-2EFF-4A82-9369-E3990958470D}">
      <dsp:nvSpPr>
        <dsp:cNvPr id="0" name=""/>
        <dsp:cNvSpPr/>
      </dsp:nvSpPr>
      <dsp:spPr>
        <a:xfrm>
          <a:off x="1866097" y="1752859"/>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53055-8DE9-499F-B743-B86CBF80AF8C}">
      <dsp:nvSpPr>
        <dsp:cNvPr id="0" name=""/>
        <dsp:cNvSpPr/>
      </dsp:nvSpPr>
      <dsp:spPr>
        <a:xfrm>
          <a:off x="1951730" y="1474551"/>
          <a:ext cx="240297" cy="24029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6FBB2-89F6-40A4-AC55-17E0E2C9E10D}">
      <dsp:nvSpPr>
        <dsp:cNvPr id="0" name=""/>
        <dsp:cNvSpPr/>
      </dsp:nvSpPr>
      <dsp:spPr>
        <a:xfrm>
          <a:off x="2165813" y="1774267"/>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8B3EC-CF94-4AF4-8A6C-CCDE316586FD}">
      <dsp:nvSpPr>
        <dsp:cNvPr id="0" name=""/>
        <dsp:cNvSpPr/>
      </dsp:nvSpPr>
      <dsp:spPr>
        <a:xfrm>
          <a:off x="2358488" y="1431734"/>
          <a:ext cx="349523" cy="3495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70321-DE2E-4618-B09F-B06075F3C4E9}">
      <dsp:nvSpPr>
        <dsp:cNvPr id="0" name=""/>
        <dsp:cNvSpPr/>
      </dsp:nvSpPr>
      <dsp:spPr>
        <a:xfrm>
          <a:off x="2829470" y="1346101"/>
          <a:ext cx="240297" cy="2402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8A827-6F55-4A3F-B6EC-3940E6684B0B}">
      <dsp:nvSpPr>
        <dsp:cNvPr id="0" name=""/>
        <dsp:cNvSpPr/>
      </dsp:nvSpPr>
      <dsp:spPr>
        <a:xfrm>
          <a:off x="3424659" y="339393"/>
          <a:ext cx="705718" cy="1347293"/>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097C8C-A15A-4CBE-AA21-A5EB13F619B8}">
      <dsp:nvSpPr>
        <dsp:cNvPr id="0" name=""/>
        <dsp:cNvSpPr/>
      </dsp:nvSpPr>
      <dsp:spPr>
        <a:xfrm>
          <a:off x="4398777" y="377772"/>
          <a:ext cx="1578685" cy="134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Create </a:t>
          </a:r>
          <a:r>
            <a:rPr lang="en-US" sz="1700" kern="1200" dirty="0" err="1"/>
            <a:t>ADaM</a:t>
          </a:r>
          <a:r>
            <a:rPr lang="en-US" sz="1700" kern="1200" dirty="0"/>
            <a:t>-like R data frames</a:t>
          </a:r>
        </a:p>
      </dsp:txBody>
      <dsp:txXfrm>
        <a:off x="4398777" y="377772"/>
        <a:ext cx="1578685" cy="1347280"/>
      </dsp:txXfrm>
    </dsp:sp>
    <dsp:sp modelId="{AF0133F4-CBD9-4454-9727-5AABAA7E25DF}">
      <dsp:nvSpPr>
        <dsp:cNvPr id="0" name=""/>
        <dsp:cNvSpPr/>
      </dsp:nvSpPr>
      <dsp:spPr>
        <a:xfrm>
          <a:off x="6197569" y="341738"/>
          <a:ext cx="705718" cy="1347293"/>
        </a:xfrm>
        <a:prstGeom prst="chevron">
          <a:avLst>
            <a:gd name="adj" fmla="val 6231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3DABD9C0-AF9A-4FF4-8DEC-6D2B72A65AAF}">
      <dsp:nvSpPr>
        <dsp:cNvPr id="0" name=""/>
        <dsp:cNvSpPr/>
      </dsp:nvSpPr>
      <dsp:spPr>
        <a:xfrm>
          <a:off x="6863640" y="312146"/>
          <a:ext cx="1924686" cy="134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TFL Generate</a:t>
          </a:r>
        </a:p>
      </dsp:txBody>
      <dsp:txXfrm>
        <a:off x="6863640" y="312146"/>
        <a:ext cx="1924686" cy="1347280"/>
      </dsp:txXfrm>
    </dsp:sp>
    <dsp:sp modelId="{FC5AD23C-28C7-4129-922C-DA14BEB6CC19}">
      <dsp:nvSpPr>
        <dsp:cNvPr id="0" name=""/>
        <dsp:cNvSpPr/>
      </dsp:nvSpPr>
      <dsp:spPr>
        <a:xfrm>
          <a:off x="8565271" y="312138"/>
          <a:ext cx="705718" cy="1347293"/>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D114C1-E896-405A-905D-EDBFBE289116}">
      <dsp:nvSpPr>
        <dsp:cNvPr id="0" name=""/>
        <dsp:cNvSpPr/>
      </dsp:nvSpPr>
      <dsp:spPr>
        <a:xfrm>
          <a:off x="9570486" y="167795"/>
          <a:ext cx="1635983" cy="163598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TFL Output</a:t>
          </a:r>
        </a:p>
      </dsp:txBody>
      <dsp:txXfrm>
        <a:off x="9810070" y="407379"/>
        <a:ext cx="1156815" cy="115681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2871D2-5CF7-40B9-A1AF-00AE15C195D9}">
      <dsp:nvSpPr>
        <dsp:cNvPr id="0" name=""/>
        <dsp:cNvSpPr/>
      </dsp:nvSpPr>
      <dsp:spPr>
        <a:xfrm>
          <a:off x="1076175" y="703852"/>
          <a:ext cx="1922377" cy="6335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EDC Data</a:t>
          </a:r>
        </a:p>
        <a:p>
          <a:pPr marL="0" lvl="0" indent="0" algn="ctr" defTabSz="755650">
            <a:lnSpc>
              <a:spcPct val="90000"/>
            </a:lnSpc>
            <a:spcBef>
              <a:spcPct val="0"/>
            </a:spcBef>
            <a:spcAft>
              <a:spcPct val="35000"/>
            </a:spcAft>
            <a:buNone/>
          </a:pPr>
          <a:r>
            <a:rPr lang="en-US" sz="1700" kern="1200" dirty="0"/>
            <a:t>External Coding Files</a:t>
          </a:r>
        </a:p>
      </dsp:txBody>
      <dsp:txXfrm>
        <a:off x="1076175" y="703852"/>
        <a:ext cx="1922377" cy="633510"/>
      </dsp:txXfrm>
    </dsp:sp>
    <dsp:sp modelId="{7F4FC8D5-EE91-4F98-91E0-B0BF765A0676}">
      <dsp:nvSpPr>
        <dsp:cNvPr id="0" name=""/>
        <dsp:cNvSpPr/>
      </dsp:nvSpPr>
      <dsp:spPr>
        <a:xfrm>
          <a:off x="1073990" y="511178"/>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9947D-862F-4D0F-86F8-4CC2D64FB302}">
      <dsp:nvSpPr>
        <dsp:cNvPr id="0" name=""/>
        <dsp:cNvSpPr/>
      </dsp:nvSpPr>
      <dsp:spPr>
        <a:xfrm>
          <a:off x="1181032" y="297095"/>
          <a:ext cx="152916" cy="152916"/>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348948-0FC3-45A2-B95F-C13BE2E902A5}">
      <dsp:nvSpPr>
        <dsp:cNvPr id="0" name=""/>
        <dsp:cNvSpPr/>
      </dsp:nvSpPr>
      <dsp:spPr>
        <a:xfrm>
          <a:off x="1437931" y="339911"/>
          <a:ext cx="240297" cy="2402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EC31CD-52CC-4445-8C16-828875BABF15}">
      <dsp:nvSpPr>
        <dsp:cNvPr id="0" name=""/>
        <dsp:cNvSpPr/>
      </dsp:nvSpPr>
      <dsp:spPr>
        <a:xfrm>
          <a:off x="1652014" y="104420"/>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C8C580-AD2A-4BA0-9697-7CE9CCB8D4DD}">
      <dsp:nvSpPr>
        <dsp:cNvPr id="0" name=""/>
        <dsp:cNvSpPr/>
      </dsp:nvSpPr>
      <dsp:spPr>
        <a:xfrm>
          <a:off x="1930322" y="18787"/>
          <a:ext cx="152916" cy="152916"/>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BFF3FD-C3C7-45F2-881A-C7B24BEEBFBF}">
      <dsp:nvSpPr>
        <dsp:cNvPr id="0" name=""/>
        <dsp:cNvSpPr/>
      </dsp:nvSpPr>
      <dsp:spPr>
        <a:xfrm>
          <a:off x="2272855" y="168645"/>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8C23BFD-8ECC-4244-ACDA-27AB5E772E22}">
      <dsp:nvSpPr>
        <dsp:cNvPr id="0" name=""/>
        <dsp:cNvSpPr/>
      </dsp:nvSpPr>
      <dsp:spPr>
        <a:xfrm>
          <a:off x="2486938" y="275686"/>
          <a:ext cx="240297" cy="2402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B87DC-7E44-45DE-B63C-526A4343E736}">
      <dsp:nvSpPr>
        <dsp:cNvPr id="0" name=""/>
        <dsp:cNvSpPr/>
      </dsp:nvSpPr>
      <dsp:spPr>
        <a:xfrm>
          <a:off x="2786654" y="511178"/>
          <a:ext cx="152916" cy="152916"/>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EAF97-3DDB-451F-A8D4-D6033162F9D5}">
      <dsp:nvSpPr>
        <dsp:cNvPr id="0" name=""/>
        <dsp:cNvSpPr/>
      </dsp:nvSpPr>
      <dsp:spPr>
        <a:xfrm>
          <a:off x="2915104" y="746669"/>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83DB6-116D-486D-943A-940AAAC4849B}">
      <dsp:nvSpPr>
        <dsp:cNvPr id="0" name=""/>
        <dsp:cNvSpPr/>
      </dsp:nvSpPr>
      <dsp:spPr>
        <a:xfrm>
          <a:off x="1801872" y="297095"/>
          <a:ext cx="393213" cy="393213"/>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3F9803-739E-43B7-B24D-04D38C8146C0}">
      <dsp:nvSpPr>
        <dsp:cNvPr id="0" name=""/>
        <dsp:cNvSpPr/>
      </dsp:nvSpPr>
      <dsp:spPr>
        <a:xfrm>
          <a:off x="966949" y="1110610"/>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79ED25-FB9F-4746-874E-053FA134FF69}">
      <dsp:nvSpPr>
        <dsp:cNvPr id="0" name=""/>
        <dsp:cNvSpPr/>
      </dsp:nvSpPr>
      <dsp:spPr>
        <a:xfrm>
          <a:off x="1095399" y="1303284"/>
          <a:ext cx="240297" cy="240297"/>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EC9938-BCA6-4197-BA61-3237F9E0C27D}">
      <dsp:nvSpPr>
        <dsp:cNvPr id="0" name=""/>
        <dsp:cNvSpPr/>
      </dsp:nvSpPr>
      <dsp:spPr>
        <a:xfrm>
          <a:off x="1416523" y="1474551"/>
          <a:ext cx="349523" cy="34952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82F659-2EFF-4A82-9369-E3990958470D}">
      <dsp:nvSpPr>
        <dsp:cNvPr id="0" name=""/>
        <dsp:cNvSpPr/>
      </dsp:nvSpPr>
      <dsp:spPr>
        <a:xfrm>
          <a:off x="1866097" y="1752859"/>
          <a:ext cx="152916" cy="152916"/>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753055-8DE9-499F-B743-B86CBF80AF8C}">
      <dsp:nvSpPr>
        <dsp:cNvPr id="0" name=""/>
        <dsp:cNvSpPr/>
      </dsp:nvSpPr>
      <dsp:spPr>
        <a:xfrm>
          <a:off x="1951730" y="1474551"/>
          <a:ext cx="240297" cy="240297"/>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E6FBB2-89F6-40A4-AC55-17E0E2C9E10D}">
      <dsp:nvSpPr>
        <dsp:cNvPr id="0" name=""/>
        <dsp:cNvSpPr/>
      </dsp:nvSpPr>
      <dsp:spPr>
        <a:xfrm>
          <a:off x="2165813" y="1774267"/>
          <a:ext cx="152916" cy="152916"/>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F8B3EC-CF94-4AF4-8A6C-CCDE316586FD}">
      <dsp:nvSpPr>
        <dsp:cNvPr id="0" name=""/>
        <dsp:cNvSpPr/>
      </dsp:nvSpPr>
      <dsp:spPr>
        <a:xfrm>
          <a:off x="2358488" y="1431734"/>
          <a:ext cx="349523" cy="34952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6F70321-DE2E-4618-B09F-B06075F3C4E9}">
      <dsp:nvSpPr>
        <dsp:cNvPr id="0" name=""/>
        <dsp:cNvSpPr/>
      </dsp:nvSpPr>
      <dsp:spPr>
        <a:xfrm>
          <a:off x="2829470" y="1346101"/>
          <a:ext cx="240297" cy="240297"/>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88A827-6F55-4A3F-B6EC-3940E6684B0B}">
      <dsp:nvSpPr>
        <dsp:cNvPr id="0" name=""/>
        <dsp:cNvSpPr/>
      </dsp:nvSpPr>
      <dsp:spPr>
        <a:xfrm>
          <a:off x="3424659" y="339393"/>
          <a:ext cx="705718" cy="1347293"/>
        </a:xfrm>
        <a:prstGeom prst="chevron">
          <a:avLst>
            <a:gd name="adj" fmla="val 6231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7097C8C-A15A-4CBE-AA21-A5EB13F619B8}">
      <dsp:nvSpPr>
        <dsp:cNvPr id="0" name=""/>
        <dsp:cNvSpPr/>
      </dsp:nvSpPr>
      <dsp:spPr>
        <a:xfrm>
          <a:off x="4398777" y="377772"/>
          <a:ext cx="1578685" cy="134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Create </a:t>
          </a:r>
          <a:r>
            <a:rPr lang="en-US" sz="1700" kern="1200" dirty="0" err="1"/>
            <a:t>ADaM</a:t>
          </a:r>
          <a:r>
            <a:rPr lang="en-US" sz="1700" kern="1200" dirty="0"/>
            <a:t>-like R data frames</a:t>
          </a:r>
        </a:p>
      </dsp:txBody>
      <dsp:txXfrm>
        <a:off x="4398777" y="377772"/>
        <a:ext cx="1578685" cy="1347280"/>
      </dsp:txXfrm>
    </dsp:sp>
    <dsp:sp modelId="{AF0133F4-CBD9-4454-9727-5AABAA7E25DF}">
      <dsp:nvSpPr>
        <dsp:cNvPr id="0" name=""/>
        <dsp:cNvSpPr/>
      </dsp:nvSpPr>
      <dsp:spPr>
        <a:xfrm>
          <a:off x="6197569" y="341738"/>
          <a:ext cx="705718" cy="1347293"/>
        </a:xfrm>
        <a:prstGeom prst="chevron">
          <a:avLst>
            <a:gd name="adj" fmla="val 62310"/>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3DABD9C0-AF9A-4FF4-8DEC-6D2B72A65AAF}">
      <dsp:nvSpPr>
        <dsp:cNvPr id="0" name=""/>
        <dsp:cNvSpPr/>
      </dsp:nvSpPr>
      <dsp:spPr>
        <a:xfrm>
          <a:off x="6863640" y="312146"/>
          <a:ext cx="1924686" cy="1347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US" sz="1700" kern="1200" dirty="0"/>
            <a:t>TFL Generate</a:t>
          </a:r>
        </a:p>
      </dsp:txBody>
      <dsp:txXfrm>
        <a:off x="6863640" y="312146"/>
        <a:ext cx="1924686" cy="1347280"/>
      </dsp:txXfrm>
    </dsp:sp>
    <dsp:sp modelId="{FC5AD23C-28C7-4129-922C-DA14BEB6CC19}">
      <dsp:nvSpPr>
        <dsp:cNvPr id="0" name=""/>
        <dsp:cNvSpPr/>
      </dsp:nvSpPr>
      <dsp:spPr>
        <a:xfrm>
          <a:off x="8565271" y="312138"/>
          <a:ext cx="705718" cy="1347293"/>
        </a:xfrm>
        <a:prstGeom prst="chevron">
          <a:avLst>
            <a:gd name="adj" fmla="val 6231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AD114C1-E896-405A-905D-EDBFBE289116}">
      <dsp:nvSpPr>
        <dsp:cNvPr id="0" name=""/>
        <dsp:cNvSpPr/>
      </dsp:nvSpPr>
      <dsp:spPr>
        <a:xfrm>
          <a:off x="9570486" y="167795"/>
          <a:ext cx="1635983" cy="1635983"/>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TFL Output</a:t>
          </a:r>
        </a:p>
      </dsp:txBody>
      <dsp:txXfrm>
        <a:off x="9810070" y="407379"/>
        <a:ext cx="1156815" cy="1156815"/>
      </dsp:txXfrm>
    </dsp:sp>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346F16-CD1B-419F-871D-AC7808D12472}" type="datetimeFigureOut">
              <a:rPr lang="en-US" smtClean="0"/>
              <a:t>3/27/2024</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DA8DA5-4C3C-4AE7-9A39-46FBAF8D7EF8}" type="slidenum">
              <a:rPr lang="en-US" smtClean="0"/>
              <a:t>‹#›</a:t>
            </a:fld>
            <a:endParaRPr lang="en-US"/>
          </a:p>
        </p:txBody>
      </p:sp>
    </p:spTree>
    <p:extLst>
      <p:ext uri="{BB962C8B-B14F-4D97-AF65-F5344CB8AC3E}">
        <p14:creationId xmlns:p14="http://schemas.microsoft.com/office/powerpoint/2010/main" val="15915886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这个工具制作的初衷是为了支持医学的</a:t>
            </a:r>
            <a:r>
              <a:rPr lang="en-US" sz="1200" kern="1200" dirty="0">
                <a:solidFill>
                  <a:schemeClr val="tx1"/>
                </a:solidFill>
                <a:effectLst/>
                <a:latin typeface="+mn-lt"/>
                <a:ea typeface="+mn-ea"/>
                <a:cs typeface="+mn-cs"/>
              </a:rPr>
              <a:t>medical review</a:t>
            </a:r>
            <a:r>
              <a:rPr lang="zh-CN" altLang="en-US" sz="1200" kern="1200" dirty="0">
                <a:solidFill>
                  <a:schemeClr val="tx1"/>
                </a:solidFill>
                <a:effectLst/>
                <a:latin typeface="+mn-lt"/>
                <a:ea typeface="+mn-ea"/>
                <a:cs typeface="+mn-cs"/>
              </a:rPr>
              <a:t>，医学会有定期总结数据以及每个月做总结性汇报的需求。</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因此我们开发了这个基于</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数据直接生成相应汇总性图表的</a:t>
            </a:r>
            <a:r>
              <a:rPr lang="en-US" sz="1200" kern="1200" dirty="0" err="1">
                <a:solidFill>
                  <a:schemeClr val="tx1"/>
                </a:solidFill>
                <a:effectLst/>
                <a:latin typeface="+mn-lt"/>
                <a:ea typeface="+mn-ea"/>
                <a:cs typeface="+mn-cs"/>
              </a:rPr>
              <a:t>MediSum</a:t>
            </a:r>
            <a:r>
              <a:rPr lang="zh-CN" altLang="en-US" sz="1200" kern="1200" dirty="0">
                <a:solidFill>
                  <a:schemeClr val="tx1"/>
                </a:solidFill>
                <a:effectLst/>
                <a:latin typeface="+mn-lt"/>
                <a:ea typeface="+mn-ea"/>
                <a:cs typeface="+mn-cs"/>
              </a:rPr>
              <a:t>来提供帮助。</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这个平台的使用范围也很</a:t>
            </a:r>
            <a:r>
              <a:rPr lang="zh-CN" altLang="en-US" sz="1200" kern="1200">
                <a:solidFill>
                  <a:schemeClr val="tx1"/>
                </a:solidFill>
                <a:effectLst/>
                <a:latin typeface="+mn-lt"/>
                <a:ea typeface="+mn-ea"/>
                <a:cs typeface="+mn-cs"/>
              </a:rPr>
              <a:t>灵活，也可以去满足一些比如</a:t>
            </a:r>
            <a:r>
              <a:rPr lang="en-US" altLang="zh-CN" sz="1200" kern="1200" dirty="0">
                <a:solidFill>
                  <a:schemeClr val="tx1"/>
                </a:solidFill>
                <a:effectLst/>
                <a:latin typeface="+mn-lt"/>
                <a:ea typeface="+mn-ea"/>
                <a:cs typeface="+mn-cs"/>
              </a:rPr>
              <a:t>speeded data summarization</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RBM</a:t>
            </a:r>
            <a:r>
              <a:rPr lang="zh-CN" altLang="en-US" sz="1200" kern="1200" dirty="0">
                <a:solidFill>
                  <a:schemeClr val="tx1"/>
                </a:solidFill>
                <a:effectLst/>
                <a:latin typeface="+mn-lt"/>
                <a:ea typeface="+mn-ea"/>
                <a:cs typeface="+mn-cs"/>
              </a:rPr>
              <a:t>之类的分析需求，还可以根据需要切换到</a:t>
            </a:r>
            <a:r>
              <a:rPr lang="en-US" altLang="zh-CN" sz="1200" kern="1200" dirty="0">
                <a:solidFill>
                  <a:schemeClr val="tx1"/>
                </a:solidFill>
                <a:effectLst/>
                <a:latin typeface="+mn-lt"/>
                <a:ea typeface="+mn-ea"/>
                <a:cs typeface="+mn-cs"/>
              </a:rPr>
              <a:t>SDTM/</a:t>
            </a:r>
            <a:r>
              <a:rPr lang="en-US" altLang="zh-CN" sz="1200" kern="1200" dirty="0" err="1">
                <a:solidFill>
                  <a:schemeClr val="tx1"/>
                </a:solidFill>
                <a:effectLst/>
                <a:latin typeface="+mn-lt"/>
                <a:ea typeface="+mn-ea"/>
                <a:cs typeface="+mn-cs"/>
              </a:rPr>
              <a:t>ADaM</a:t>
            </a:r>
            <a:r>
              <a:rPr lang="zh-CN" altLang="en-US" sz="1200" kern="1200" dirty="0">
                <a:solidFill>
                  <a:schemeClr val="tx1"/>
                </a:solidFill>
                <a:effectLst/>
                <a:latin typeface="+mn-lt"/>
                <a:ea typeface="+mn-ea"/>
                <a:cs typeface="+mn-cs"/>
              </a:rPr>
              <a:t>作为出表数据。</a:t>
            </a:r>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3</a:t>
            </a:fld>
            <a:endParaRPr lang="en-US"/>
          </a:p>
        </p:txBody>
      </p:sp>
    </p:spTree>
    <p:extLst>
      <p:ext uri="{BB962C8B-B14F-4D97-AF65-F5344CB8AC3E}">
        <p14:creationId xmlns:p14="http://schemas.microsoft.com/office/powerpoint/2010/main" val="26263118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接下来请大家观看这个</a:t>
            </a:r>
            <a:r>
              <a:rPr lang="en-US" sz="1200" kern="1200" dirty="0">
                <a:solidFill>
                  <a:schemeClr val="tx1"/>
                </a:solidFill>
                <a:effectLst/>
                <a:latin typeface="+mn-lt"/>
                <a:ea typeface="+mn-ea"/>
                <a:cs typeface="+mn-cs"/>
              </a:rPr>
              <a:t>APP</a:t>
            </a:r>
            <a:r>
              <a:rPr lang="zh-CN" altLang="en-US" sz="1200" kern="1200" dirty="0">
                <a:solidFill>
                  <a:schemeClr val="tx1"/>
                </a:solidFill>
                <a:effectLst/>
                <a:latin typeface="+mn-lt"/>
                <a:ea typeface="+mn-ea"/>
                <a:cs typeface="+mn-cs"/>
              </a:rPr>
              <a:t>的一些功能演示。</a:t>
            </a:r>
            <a:endParaRPr lang="en-US" sz="1200" kern="1200" dirty="0">
              <a:solidFill>
                <a:schemeClr val="tx1"/>
              </a:solidFill>
              <a:effectLst/>
              <a:latin typeface="+mn-lt"/>
              <a:ea typeface="+mn-ea"/>
              <a:cs typeface="+mn-cs"/>
            </a:endParaRPr>
          </a:p>
          <a:p>
            <a:endParaRPr lang="en-US" dirty="0"/>
          </a:p>
        </p:txBody>
      </p:sp>
      <p:sp>
        <p:nvSpPr>
          <p:cNvPr id="4" name="灯片编号占位符 3"/>
          <p:cNvSpPr>
            <a:spLocks noGrp="1"/>
          </p:cNvSpPr>
          <p:nvPr>
            <p:ph type="sldNum" sz="quarter" idx="5"/>
          </p:nvPr>
        </p:nvSpPr>
        <p:spPr/>
        <p:txBody>
          <a:bodyPr/>
          <a:lstStyle/>
          <a:p>
            <a:fld id="{B2DA8DA5-4C3C-4AE7-9A39-46FBAF8D7EF8}" type="slidenum">
              <a:rPr lang="en-US" smtClean="0"/>
              <a:t>12</a:t>
            </a:fld>
            <a:endParaRPr lang="en-US"/>
          </a:p>
        </p:txBody>
      </p:sp>
    </p:spTree>
    <p:extLst>
      <p:ext uri="{BB962C8B-B14F-4D97-AF65-F5344CB8AC3E}">
        <p14:creationId xmlns:p14="http://schemas.microsoft.com/office/powerpoint/2010/main" val="314910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t>以上就是</a:t>
            </a:r>
            <a:r>
              <a:rPr lang="en-US" altLang="zh-CN" dirty="0" err="1"/>
              <a:t>medisum</a:t>
            </a:r>
            <a:r>
              <a:rPr lang="zh-CN" altLang="en-US" dirty="0"/>
              <a:t>工具的部分功能展示，总结一下，这个工具的优点在于能直接从</a:t>
            </a:r>
            <a:r>
              <a:rPr lang="en-US" altLang="zh-CN" dirty="0"/>
              <a:t>EDC</a:t>
            </a:r>
            <a:r>
              <a:rPr lang="zh-CN" altLang="en-US" dirty="0"/>
              <a:t>到出表，是能快速提供汇总性表格的一个方法；以及在中间部分采用了</a:t>
            </a:r>
            <a:r>
              <a:rPr lang="en-US" altLang="zh-CN" dirty="0"/>
              <a:t>spec</a:t>
            </a:r>
            <a:r>
              <a:rPr lang="zh-CN" altLang="en-US" dirty="0"/>
              <a:t>文件，利于工具对后续版本的更新和适配。通过简化操作界面，</a:t>
            </a:r>
            <a:r>
              <a:rPr lang="zh-CN" altLang="en-US" sz="1200" kern="1200" dirty="0">
                <a:solidFill>
                  <a:schemeClr val="tx1"/>
                </a:solidFill>
                <a:effectLst/>
                <a:latin typeface="+mn-lt"/>
                <a:ea typeface="+mn-ea"/>
                <a:cs typeface="+mn-cs"/>
              </a:rPr>
              <a:t>便于非编程人员的理解和使用。</a:t>
            </a:r>
            <a:endParaRPr lang="en-US" altLang="zh-CN" dirty="0"/>
          </a:p>
          <a:p>
            <a:r>
              <a:rPr lang="zh-CN" altLang="en-US" dirty="0"/>
              <a:t>这个工具目前也有一定限制，比如说因为使用的</a:t>
            </a:r>
            <a:r>
              <a:rPr lang="en-US" altLang="zh-CN" dirty="0"/>
              <a:t>package</a:t>
            </a:r>
            <a:r>
              <a:rPr lang="zh-CN" altLang="en-US" dirty="0"/>
              <a:t>原因，可能对于下载的表格格式目前无法做到完全统一，下载也需要用户去每个界面进行点选操作，</a:t>
            </a:r>
            <a:r>
              <a:rPr lang="en-US" altLang="zh-CN" dirty="0"/>
              <a:t>TFL</a:t>
            </a:r>
            <a:r>
              <a:rPr lang="zh-CN" altLang="en-US" dirty="0"/>
              <a:t>的语言还没有同时适配中英文。这些限制也会需要我们在后续的开发中去一步步更新解决。</a:t>
            </a:r>
            <a:endParaRPr lang="en-US" dirty="0"/>
          </a:p>
        </p:txBody>
      </p:sp>
      <p:sp>
        <p:nvSpPr>
          <p:cNvPr id="4" name="灯片编号占位符 3"/>
          <p:cNvSpPr>
            <a:spLocks noGrp="1"/>
          </p:cNvSpPr>
          <p:nvPr>
            <p:ph type="sldNum" sz="quarter" idx="5"/>
          </p:nvPr>
        </p:nvSpPr>
        <p:spPr/>
        <p:txBody>
          <a:bodyPr/>
          <a:lstStyle/>
          <a:p>
            <a:fld id="{B2DA8DA5-4C3C-4AE7-9A39-46FBAF8D7EF8}" type="slidenum">
              <a:rPr lang="en-US" smtClean="0"/>
              <a:t>14</a:t>
            </a:fld>
            <a:endParaRPr lang="en-US"/>
          </a:p>
        </p:txBody>
      </p:sp>
    </p:spTree>
    <p:extLst>
      <p:ext uri="{BB962C8B-B14F-4D97-AF65-F5344CB8AC3E}">
        <p14:creationId xmlns:p14="http://schemas.microsoft.com/office/powerpoint/2010/main" val="1758618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这里展示的是这个工具的开发架构，主要会包含以下模块。首先是读入并转化</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原始数据，将数据转换成类似</a:t>
            </a:r>
            <a:r>
              <a:rPr lang="en-US" sz="1200" kern="1200" dirty="0" err="1">
                <a:solidFill>
                  <a:schemeClr val="tx1"/>
                </a:solidFill>
                <a:effectLst/>
                <a:latin typeface="+mn-lt"/>
                <a:ea typeface="+mn-ea"/>
                <a:cs typeface="+mn-cs"/>
              </a:rPr>
              <a:t>ADaM</a:t>
            </a:r>
            <a:r>
              <a:rPr lang="zh-CN" altLang="en-US" sz="1200" kern="1200" dirty="0">
                <a:solidFill>
                  <a:schemeClr val="tx1"/>
                </a:solidFill>
                <a:effectLst/>
                <a:latin typeface="+mn-lt"/>
                <a:ea typeface="+mn-ea"/>
                <a:cs typeface="+mn-cs"/>
              </a:rPr>
              <a:t>格式的中间数据集，再利用相应的中间数据集生成</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，并在界面上提供</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的展示及下载。</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大家可能会好奇为什么会基于</a:t>
            </a:r>
            <a:r>
              <a:rPr lang="en-US" altLang="zh-CN"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数据？是因为我们考虑到对医学来说，</a:t>
            </a:r>
            <a:r>
              <a:rPr lang="en-US" altLang="zh-CN" sz="1200" kern="1200" dirty="0" err="1">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数据的获取是最便捷的，这样工具的使用起来也会更方便。</a:t>
            </a:r>
            <a:br>
              <a:rPr lang="en-US" altLang="zh-CN" sz="1200" kern="1200" dirty="0">
                <a:solidFill>
                  <a:schemeClr val="tx1"/>
                </a:solidFill>
                <a:effectLst/>
                <a:latin typeface="+mn-lt"/>
                <a:ea typeface="+mn-ea"/>
                <a:cs typeface="+mn-cs"/>
              </a:rPr>
            </a:br>
            <a:r>
              <a:rPr lang="zh-CN" altLang="en-US" sz="1200" kern="1200" dirty="0">
                <a:solidFill>
                  <a:schemeClr val="tx1"/>
                </a:solidFill>
                <a:effectLst/>
                <a:latin typeface="+mn-lt"/>
                <a:ea typeface="+mn-ea"/>
                <a:cs typeface="+mn-cs"/>
              </a:rPr>
              <a:t>以及为什么要在</a:t>
            </a:r>
            <a:r>
              <a:rPr lang="en-US" altLang="zh-CN"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数据和</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之间加入中间数据集的生成？这个首先是为了保证生成</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时数据的可溯源性，其次也是考虑到后续会有以</a:t>
            </a:r>
            <a:r>
              <a:rPr lang="en-US" altLang="zh-CN" sz="1200" kern="1200" dirty="0">
                <a:solidFill>
                  <a:schemeClr val="tx1"/>
                </a:solidFill>
                <a:effectLst/>
                <a:latin typeface="+mn-lt"/>
                <a:ea typeface="+mn-ea"/>
                <a:cs typeface="+mn-cs"/>
              </a:rPr>
              <a:t>SDTM/ADAM</a:t>
            </a:r>
            <a:r>
              <a:rPr lang="zh-CN" altLang="en-US" sz="1200" kern="1200" dirty="0">
                <a:solidFill>
                  <a:schemeClr val="tx1"/>
                </a:solidFill>
                <a:effectLst/>
                <a:latin typeface="+mn-lt"/>
                <a:ea typeface="+mn-ea"/>
                <a:cs typeface="+mn-cs"/>
              </a:rPr>
              <a:t>为基础数据的</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生成需求，有一个类似</a:t>
            </a:r>
            <a:r>
              <a:rPr lang="en-US" altLang="zh-CN" sz="1200" kern="1200" dirty="0" err="1">
                <a:solidFill>
                  <a:schemeClr val="tx1"/>
                </a:solidFill>
                <a:effectLst/>
                <a:latin typeface="+mn-lt"/>
                <a:ea typeface="+mn-ea"/>
                <a:cs typeface="+mn-cs"/>
              </a:rPr>
              <a:t>adam</a:t>
            </a:r>
            <a:r>
              <a:rPr lang="zh-CN" altLang="en-US" sz="1200" kern="1200" dirty="0">
                <a:solidFill>
                  <a:schemeClr val="tx1"/>
                </a:solidFill>
                <a:effectLst/>
                <a:latin typeface="+mn-lt"/>
                <a:ea typeface="+mn-ea"/>
                <a:cs typeface="+mn-cs"/>
              </a:rPr>
              <a:t>格式的中间数据集后，后续修改平台逻辑会更方便。</a:t>
            </a:r>
            <a:endParaRPr lang="en-US" altLang="zh-CN" sz="1200" kern="1200" dirty="0">
              <a:solidFill>
                <a:schemeClr val="tx1"/>
              </a:solidFill>
              <a:effectLst/>
              <a:latin typeface="+mn-lt"/>
              <a:ea typeface="+mn-ea"/>
              <a:cs typeface="+mn-cs"/>
            </a:endParaRPr>
          </a:p>
          <a:p>
            <a:endParaRPr lang="en-US"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4</a:t>
            </a:fld>
            <a:endParaRPr lang="en-US"/>
          </a:p>
        </p:txBody>
      </p:sp>
    </p:spTree>
    <p:extLst>
      <p:ext uri="{BB962C8B-B14F-4D97-AF65-F5344CB8AC3E}">
        <p14:creationId xmlns:p14="http://schemas.microsoft.com/office/powerpoint/2010/main" val="31698151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虽然有了大致的构架，在这个开发的过程中，为了保证工具的多项目泛用性，我们也遇到很多挑战。</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比如，数据库多样化，</a:t>
            </a:r>
            <a:r>
              <a:rPr lang="en-US" sz="1200" kern="1200" dirty="0" err="1">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以及</a:t>
            </a:r>
            <a:r>
              <a:rPr lang="en-US" sz="1200" kern="1200" dirty="0" err="1">
                <a:solidFill>
                  <a:schemeClr val="tx1"/>
                </a:solidFill>
                <a:effectLst/>
                <a:latin typeface="+mn-lt"/>
                <a:ea typeface="+mn-ea"/>
                <a:cs typeface="+mn-cs"/>
              </a:rPr>
              <a:t>crf</a:t>
            </a:r>
            <a:r>
              <a:rPr lang="zh-CN" altLang="en-US" sz="1200" kern="1200" dirty="0">
                <a:solidFill>
                  <a:schemeClr val="tx1"/>
                </a:solidFill>
                <a:effectLst/>
                <a:latin typeface="+mn-lt"/>
                <a:ea typeface="+mn-ea"/>
                <a:cs typeface="+mn-cs"/>
              </a:rPr>
              <a:t>收集变量及命名多变，要如何确保</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和生成数据集之间的对应关系？分析方法也有很多细节差异，要选用哪种；</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展示的变量会随着项目进行变化，</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的需求也会改变。这也是在开发过程中需要我们去一步步确认和解决的问题。</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5</a:t>
            </a:fld>
            <a:endParaRPr lang="en-US"/>
          </a:p>
        </p:txBody>
      </p:sp>
    </p:spTree>
    <p:extLst>
      <p:ext uri="{BB962C8B-B14F-4D97-AF65-F5344CB8AC3E}">
        <p14:creationId xmlns:p14="http://schemas.microsoft.com/office/powerpoint/2010/main" val="19026814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对于从</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数据生成类似</a:t>
            </a:r>
            <a:r>
              <a:rPr lang="en-US" sz="1200" kern="1200" dirty="0" err="1">
                <a:solidFill>
                  <a:schemeClr val="tx1"/>
                </a:solidFill>
                <a:effectLst/>
                <a:latin typeface="+mn-lt"/>
                <a:ea typeface="+mn-ea"/>
                <a:cs typeface="+mn-cs"/>
              </a:rPr>
              <a:t>ADaM</a:t>
            </a:r>
            <a:r>
              <a:rPr lang="zh-CN" altLang="en-US" sz="1200" kern="1200" dirty="0">
                <a:solidFill>
                  <a:schemeClr val="tx1"/>
                </a:solidFill>
                <a:effectLst/>
                <a:latin typeface="+mn-lt"/>
                <a:ea typeface="+mn-ea"/>
                <a:cs typeface="+mn-cs"/>
              </a:rPr>
              <a:t>的中间数据集这一步。我们基于最新的</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系统及</a:t>
            </a:r>
            <a:r>
              <a:rPr lang="en-US" sz="1200" kern="1200" dirty="0">
                <a:solidFill>
                  <a:schemeClr val="tx1"/>
                </a:solidFill>
                <a:effectLst/>
                <a:latin typeface="+mn-lt"/>
                <a:ea typeface="+mn-ea"/>
                <a:cs typeface="+mn-cs"/>
              </a:rPr>
              <a:t>CRF</a:t>
            </a:r>
            <a:r>
              <a:rPr lang="zh-CN" altLang="en-US" sz="1200" kern="1200" dirty="0">
                <a:solidFill>
                  <a:schemeClr val="tx1"/>
                </a:solidFill>
                <a:effectLst/>
                <a:latin typeface="+mn-lt"/>
                <a:ea typeface="+mn-ea"/>
                <a:cs typeface="+mn-cs"/>
              </a:rPr>
              <a:t>的标准化版本进行设计，标准化版本对数据的收集及变量的命名都有一定的规律性，为编写程序提供了参考基础，同样也基于需要的</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类别选定了生成哪些数据集。</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为了让程序能有更广泛的实用性和版本迭代能力，我们在数据和程序之间插入了一个</a:t>
            </a:r>
            <a:r>
              <a:rPr lang="en-US"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文件。</a:t>
            </a:r>
            <a:r>
              <a:rPr lang="en-US"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中会需要包含中间数据集变量，变量与</a:t>
            </a:r>
            <a:r>
              <a:rPr lang="en-US" altLang="zh-CN"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数据的对应关系，以及对应抓取规则。比较简单的</a:t>
            </a:r>
            <a:r>
              <a:rPr lang="en-US" sz="1200" kern="1200" dirty="0">
                <a:solidFill>
                  <a:schemeClr val="tx1"/>
                </a:solidFill>
                <a:effectLst/>
                <a:latin typeface="+mn-lt"/>
                <a:ea typeface="+mn-ea"/>
                <a:cs typeface="+mn-cs"/>
              </a:rPr>
              <a:t>1-1</a:t>
            </a:r>
            <a:r>
              <a:rPr lang="zh-CN" altLang="en-US" sz="1200" kern="1200" dirty="0">
                <a:solidFill>
                  <a:schemeClr val="tx1"/>
                </a:solidFill>
                <a:effectLst/>
                <a:latin typeface="+mn-lt"/>
                <a:ea typeface="+mn-ea"/>
                <a:cs typeface="+mn-cs"/>
              </a:rPr>
              <a:t>对于就如同这个</a:t>
            </a:r>
            <a:r>
              <a:rPr lang="en-US" sz="1200" kern="1200" dirty="0">
                <a:solidFill>
                  <a:schemeClr val="tx1"/>
                </a:solidFill>
                <a:effectLst/>
                <a:latin typeface="+mn-lt"/>
                <a:ea typeface="+mn-ea"/>
                <a:cs typeface="+mn-cs"/>
              </a:rPr>
              <a:t>EOSDT</a:t>
            </a:r>
            <a:r>
              <a:rPr lang="zh-CN" altLang="en-US" sz="1200" kern="1200" dirty="0">
                <a:solidFill>
                  <a:schemeClr val="tx1"/>
                </a:solidFill>
                <a:effectLst/>
                <a:latin typeface="+mn-lt"/>
                <a:ea typeface="+mn-ea"/>
                <a:cs typeface="+mn-cs"/>
              </a:rPr>
              <a:t>一样。</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程序是通过</a:t>
            </a:r>
            <a:r>
              <a:rPr lang="en-US" altLang="zh-CN"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中的填写的变量相关信息去</a:t>
            </a:r>
            <a:r>
              <a:rPr lang="en-US" altLang="zh-CN"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抓取并生成变量的，可以避免程序在生成中间数据集时直接调用</a:t>
            </a:r>
            <a:r>
              <a:rPr lang="en-US" sz="1200" kern="1200" dirty="0">
                <a:solidFill>
                  <a:schemeClr val="tx1"/>
                </a:solidFill>
                <a:effectLst/>
                <a:latin typeface="+mn-lt"/>
                <a:ea typeface="+mn-ea"/>
                <a:cs typeface="+mn-cs"/>
              </a:rPr>
              <a:t>EDC</a:t>
            </a:r>
            <a:r>
              <a:rPr lang="zh-CN" altLang="en-US" sz="1200" kern="1200" dirty="0">
                <a:solidFill>
                  <a:schemeClr val="tx1"/>
                </a:solidFill>
                <a:effectLst/>
                <a:latin typeface="+mn-lt"/>
                <a:ea typeface="+mn-ea"/>
                <a:cs typeface="+mn-cs"/>
              </a:rPr>
              <a:t>中的变量名。</a:t>
            </a:r>
            <a:endParaRPr 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后续需要更新和修改时，也只需通过修改</a:t>
            </a:r>
            <a:r>
              <a:rPr lang="en-US"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中变量对应关系的变量名和数据集来源就实现版本适配，而不需要再去修改内部代码。</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6</a:t>
            </a:fld>
            <a:endParaRPr lang="en-US"/>
          </a:p>
        </p:txBody>
      </p:sp>
    </p:spTree>
    <p:extLst>
      <p:ext uri="{BB962C8B-B14F-4D97-AF65-F5344CB8AC3E}">
        <p14:creationId xmlns:p14="http://schemas.microsoft.com/office/powerpoint/2010/main" val="204309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在生成中间数据时，对于一些</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所需要的变量，这一步就涉及到变量的衍生规则和分析方法。我们以部门常用的衍生和定义规则为基础，比如对</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意向性分析</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全分析集</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安全性分析集</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疗效可评估分析集</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这四种分析集的定义，</a:t>
            </a:r>
            <a:r>
              <a:rPr lang="en-US" sz="1200" kern="1200" dirty="0">
                <a:solidFill>
                  <a:schemeClr val="tx1"/>
                </a:solidFill>
                <a:effectLst/>
                <a:latin typeface="+mn-lt"/>
                <a:ea typeface="+mn-ea"/>
                <a:cs typeface="+mn-cs"/>
              </a:rPr>
              <a:t>RSDTC</a:t>
            </a:r>
            <a:r>
              <a:rPr lang="zh-CN" altLang="en-US" sz="1200" kern="1200" dirty="0">
                <a:solidFill>
                  <a:schemeClr val="tx1"/>
                </a:solidFill>
                <a:effectLst/>
                <a:latin typeface="+mn-lt"/>
                <a:ea typeface="+mn-ea"/>
                <a:cs typeface="+mn-cs"/>
              </a:rPr>
              <a:t>衍生规则，</a:t>
            </a:r>
            <a:r>
              <a:rPr lang="en-US" sz="1200" kern="1200" dirty="0">
                <a:solidFill>
                  <a:schemeClr val="tx1"/>
                </a:solidFill>
                <a:effectLst/>
                <a:latin typeface="+mn-lt"/>
                <a:ea typeface="+mn-ea"/>
                <a:cs typeface="+mn-cs"/>
              </a:rPr>
              <a:t>BOR</a:t>
            </a:r>
            <a:r>
              <a:rPr lang="zh-CN" altLang="en-US" sz="1200" kern="1200" dirty="0">
                <a:solidFill>
                  <a:schemeClr val="tx1"/>
                </a:solidFill>
                <a:effectLst/>
                <a:latin typeface="+mn-lt"/>
                <a:ea typeface="+mn-ea"/>
                <a:cs typeface="+mn-cs"/>
              </a:rPr>
              <a:t>的计算方法，</a:t>
            </a:r>
            <a:r>
              <a:rPr lang="en-US" sz="1200" kern="1200" dirty="0">
                <a:solidFill>
                  <a:schemeClr val="tx1"/>
                </a:solidFill>
                <a:effectLst/>
                <a:latin typeface="+mn-lt"/>
                <a:ea typeface="+mn-ea"/>
                <a:cs typeface="+mn-cs"/>
              </a:rPr>
              <a:t>PFS/OS</a:t>
            </a:r>
            <a:r>
              <a:rPr lang="zh-CN" altLang="en-US" sz="1200" kern="1200" dirty="0">
                <a:solidFill>
                  <a:schemeClr val="tx1"/>
                </a:solidFill>
                <a:effectLst/>
                <a:latin typeface="+mn-lt"/>
                <a:ea typeface="+mn-ea"/>
                <a:cs typeface="+mn-cs"/>
              </a:rPr>
              <a:t>展现的删失分类，</a:t>
            </a:r>
            <a:r>
              <a:rPr lang="en-US" sz="1200" kern="1200" dirty="0">
                <a:solidFill>
                  <a:schemeClr val="tx1"/>
                </a:solidFill>
                <a:effectLst/>
                <a:latin typeface="+mn-lt"/>
                <a:ea typeface="+mn-ea"/>
                <a:cs typeface="+mn-cs"/>
              </a:rPr>
              <a:t>TEAE</a:t>
            </a:r>
            <a:r>
              <a:rPr lang="zh-CN" altLang="en-US" sz="1200" kern="1200" dirty="0">
                <a:solidFill>
                  <a:schemeClr val="tx1"/>
                </a:solidFill>
                <a:effectLst/>
                <a:latin typeface="+mn-lt"/>
                <a:ea typeface="+mn-ea"/>
                <a:cs typeface="+mn-cs"/>
              </a:rPr>
              <a:t>定义规则等都进行了统一的规定。</a:t>
            </a:r>
            <a:endParaRPr 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当然我们也给项目提供了</a:t>
            </a:r>
            <a:r>
              <a:rPr lang="en-US" altLang="zh-CN" sz="1200" kern="1200" dirty="0">
                <a:solidFill>
                  <a:schemeClr val="tx1"/>
                </a:solidFill>
                <a:effectLst/>
                <a:latin typeface="+mn-lt"/>
                <a:ea typeface="+mn-ea"/>
                <a:cs typeface="+mn-cs"/>
              </a:rPr>
              <a:t>UI</a:t>
            </a:r>
            <a:r>
              <a:rPr lang="zh-CN" altLang="en-US" sz="1200" kern="1200" dirty="0">
                <a:solidFill>
                  <a:schemeClr val="tx1"/>
                </a:solidFill>
                <a:effectLst/>
                <a:latin typeface="+mn-lt"/>
                <a:ea typeface="+mn-ea"/>
                <a:cs typeface="+mn-cs"/>
              </a:rPr>
              <a:t>界面自定义选项进行特殊需求的调整，如图所示，比如每个项目</a:t>
            </a:r>
            <a:r>
              <a:rPr lang="en-US" altLang="zh-CN" sz="1200" kern="1200" dirty="0">
                <a:solidFill>
                  <a:schemeClr val="tx1"/>
                </a:solidFill>
                <a:effectLst/>
                <a:latin typeface="+mn-lt"/>
                <a:ea typeface="+mn-ea"/>
                <a:cs typeface="+mn-cs"/>
              </a:rPr>
              <a:t>1cycle</a:t>
            </a:r>
            <a:r>
              <a:rPr lang="zh-CN" altLang="en-US" sz="1200" kern="1200" dirty="0">
                <a:solidFill>
                  <a:schemeClr val="tx1"/>
                </a:solidFill>
                <a:effectLst/>
                <a:latin typeface="+mn-lt"/>
                <a:ea typeface="+mn-ea"/>
                <a:cs typeface="+mn-cs"/>
              </a:rPr>
              <a:t>的定义，肿瘤项目中对于</a:t>
            </a:r>
            <a:r>
              <a:rPr lang="en-US" sz="1200" kern="1200" dirty="0">
                <a:solidFill>
                  <a:schemeClr val="tx1"/>
                </a:solidFill>
                <a:effectLst/>
                <a:latin typeface="+mn-lt"/>
                <a:ea typeface="+mn-ea"/>
                <a:cs typeface="+mn-cs"/>
              </a:rPr>
              <a:t>TEAE</a:t>
            </a:r>
            <a:r>
              <a:rPr lang="zh-CN" altLang="en-US" sz="1200" kern="1200" dirty="0">
                <a:solidFill>
                  <a:schemeClr val="tx1"/>
                </a:solidFill>
                <a:effectLst/>
                <a:latin typeface="+mn-lt"/>
                <a:ea typeface="+mn-ea"/>
                <a:cs typeface="+mn-cs"/>
              </a:rPr>
              <a:t>日期的自定义修改，以及</a:t>
            </a:r>
            <a:r>
              <a:rPr lang="en-US" sz="1200" kern="1200" dirty="0">
                <a:solidFill>
                  <a:schemeClr val="tx1"/>
                </a:solidFill>
                <a:effectLst/>
                <a:latin typeface="+mn-lt"/>
                <a:ea typeface="+mn-ea"/>
                <a:cs typeface="+mn-cs"/>
              </a:rPr>
              <a:t>BOR</a:t>
            </a:r>
            <a:r>
              <a:rPr lang="zh-CN" altLang="en-US" sz="1200" kern="1200" dirty="0">
                <a:solidFill>
                  <a:schemeClr val="tx1"/>
                </a:solidFill>
                <a:effectLst/>
                <a:latin typeface="+mn-lt"/>
                <a:ea typeface="+mn-ea"/>
                <a:cs typeface="+mn-cs"/>
              </a:rPr>
              <a:t>判断是</a:t>
            </a:r>
            <a:r>
              <a:rPr lang="en-US" sz="1200" kern="1200" dirty="0">
                <a:solidFill>
                  <a:schemeClr val="tx1"/>
                </a:solidFill>
                <a:effectLst/>
                <a:latin typeface="+mn-lt"/>
                <a:ea typeface="+mn-ea"/>
                <a:cs typeface="+mn-cs"/>
              </a:rPr>
              <a:t>SD</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CR/PR</a:t>
            </a:r>
            <a:r>
              <a:rPr lang="zh-CN" altLang="en-US" sz="1200" kern="1200" dirty="0">
                <a:solidFill>
                  <a:schemeClr val="tx1"/>
                </a:solidFill>
                <a:effectLst/>
                <a:latin typeface="+mn-lt"/>
                <a:ea typeface="+mn-ea"/>
                <a:cs typeface="+mn-cs"/>
              </a:rPr>
              <a:t>的</a:t>
            </a:r>
            <a:r>
              <a:rPr lang="en-US" sz="1200" kern="1200" dirty="0">
                <a:solidFill>
                  <a:schemeClr val="tx1"/>
                </a:solidFill>
                <a:effectLst/>
                <a:latin typeface="+mn-lt"/>
                <a:ea typeface="+mn-ea"/>
                <a:cs typeface="+mn-cs"/>
              </a:rPr>
              <a:t>confirmation window</a:t>
            </a:r>
            <a:r>
              <a:rPr lang="zh-CN" altLang="en-US" sz="1200" kern="1200" dirty="0">
                <a:solidFill>
                  <a:schemeClr val="tx1"/>
                </a:solidFill>
                <a:effectLst/>
                <a:latin typeface="+mn-lt"/>
                <a:ea typeface="+mn-ea"/>
                <a:cs typeface="+mn-cs"/>
              </a:rPr>
              <a:t>等。我们还特别提供了可以上传自己定义</a:t>
            </a:r>
            <a:r>
              <a:rPr lang="en-US" sz="1200" kern="1200" dirty="0">
                <a:solidFill>
                  <a:schemeClr val="tx1"/>
                </a:solidFill>
                <a:effectLst/>
                <a:latin typeface="+mn-lt"/>
                <a:ea typeface="+mn-ea"/>
                <a:cs typeface="+mn-cs"/>
              </a:rPr>
              <a:t>subject-level </a:t>
            </a:r>
            <a:r>
              <a:rPr lang="zh-CN" altLang="en-US" sz="1200" kern="1200" dirty="0">
                <a:solidFill>
                  <a:schemeClr val="tx1"/>
                </a:solidFill>
                <a:effectLst/>
                <a:latin typeface="+mn-lt"/>
                <a:ea typeface="+mn-ea"/>
                <a:cs typeface="+mn-cs"/>
              </a:rPr>
              <a:t>分组变量的接口，给使用者一些需要分析的变量的上传途径，并且支持对于自定义组别的分析。</a:t>
            </a:r>
            <a:endParaRPr lang="en-US" dirty="0"/>
          </a:p>
        </p:txBody>
      </p:sp>
      <p:sp>
        <p:nvSpPr>
          <p:cNvPr id="4" name="灯片编号占位符 3"/>
          <p:cNvSpPr>
            <a:spLocks noGrp="1"/>
          </p:cNvSpPr>
          <p:nvPr>
            <p:ph type="sldNum" sz="quarter" idx="5"/>
          </p:nvPr>
        </p:nvSpPr>
        <p:spPr/>
        <p:txBody>
          <a:bodyPr/>
          <a:lstStyle/>
          <a:p>
            <a:fld id="{B2DA8DA5-4C3C-4AE7-9A39-46FBAF8D7EF8}" type="slidenum">
              <a:rPr lang="en-US" smtClean="0"/>
              <a:t>7</a:t>
            </a:fld>
            <a:endParaRPr lang="en-US"/>
          </a:p>
        </p:txBody>
      </p:sp>
    </p:spTree>
    <p:extLst>
      <p:ext uri="{BB962C8B-B14F-4D97-AF65-F5344CB8AC3E}">
        <p14:creationId xmlns:p14="http://schemas.microsoft.com/office/powerpoint/2010/main" val="42539992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最后一块是</a:t>
            </a:r>
            <a:r>
              <a:rPr lang="en-US"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的生成及展示，我们根据部门的模板以及常规分析的需求，提供了包含受试者分布，人口学和其他基本特征，肿瘤诊断，既往肿瘤治疗史，不良事件</a:t>
            </a:r>
            <a:r>
              <a:rPr lang="en-US" sz="1200" kern="1200" dirty="0">
                <a:solidFill>
                  <a:schemeClr val="tx1"/>
                </a:solidFill>
                <a:effectLst/>
                <a:latin typeface="+mn-lt"/>
                <a:ea typeface="+mn-ea"/>
                <a:cs typeface="+mn-cs"/>
              </a:rPr>
              <a:t>TEAE</a:t>
            </a:r>
            <a:r>
              <a:rPr lang="zh-CN" altLang="en-US" sz="1200" kern="1200" dirty="0">
                <a:solidFill>
                  <a:schemeClr val="tx1"/>
                </a:solidFill>
                <a:effectLst/>
                <a:latin typeface="+mn-lt"/>
                <a:ea typeface="+mn-ea"/>
                <a:cs typeface="+mn-cs"/>
              </a:rPr>
              <a:t>相关表格</a:t>
            </a:r>
            <a:r>
              <a:rPr lang="en-US" altLang="zh-CN"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肿瘤有效性相关的最佳疗效，生存分析，呈现靶病灶大小变化的瀑布图，肿瘤评估与药物暴露时间的泳池图等</a:t>
            </a:r>
            <a:r>
              <a:rPr lang="en-US" sz="1200" kern="1200" dirty="0">
                <a:solidFill>
                  <a:schemeClr val="tx1"/>
                </a:solidFill>
                <a:effectLst/>
                <a:latin typeface="+mn-lt"/>
                <a:ea typeface="+mn-ea"/>
                <a:cs typeface="+mn-cs"/>
              </a:rPr>
              <a:t>12</a:t>
            </a:r>
            <a:r>
              <a:rPr lang="zh-CN" altLang="en-US" sz="1200" kern="1200" dirty="0">
                <a:solidFill>
                  <a:schemeClr val="tx1"/>
                </a:solidFill>
                <a:effectLst/>
                <a:latin typeface="+mn-lt"/>
                <a:ea typeface="+mn-ea"/>
                <a:cs typeface="+mn-cs"/>
              </a:rPr>
              <a:t>个界面。右边的图就是这些</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的相关界面。</a:t>
            </a:r>
            <a:endParaRPr lang="en-US" altLang="zh-CN"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在设计上也把每个</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界面作为单独的</a:t>
            </a:r>
            <a:r>
              <a:rPr lang="en-US" altLang="zh-CN" sz="1200" kern="1200" dirty="0">
                <a:solidFill>
                  <a:schemeClr val="tx1"/>
                </a:solidFill>
                <a:effectLst/>
                <a:latin typeface="+mn-lt"/>
                <a:ea typeface="+mn-ea"/>
                <a:cs typeface="+mn-cs"/>
              </a:rPr>
              <a:t>module</a:t>
            </a:r>
            <a:r>
              <a:rPr lang="zh-CN" altLang="en-US" sz="1200" kern="1200" dirty="0">
                <a:solidFill>
                  <a:schemeClr val="tx1"/>
                </a:solidFill>
                <a:effectLst/>
                <a:latin typeface="+mn-lt"/>
                <a:ea typeface="+mn-ea"/>
                <a:cs typeface="+mn-cs"/>
              </a:rPr>
              <a:t>，方便后续</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类别的新增。</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8</a:t>
            </a:fld>
            <a:endParaRPr lang="en-US"/>
          </a:p>
        </p:txBody>
      </p:sp>
    </p:spTree>
    <p:extLst>
      <p:ext uri="{BB962C8B-B14F-4D97-AF65-F5344CB8AC3E}">
        <p14:creationId xmlns:p14="http://schemas.microsoft.com/office/powerpoint/2010/main" val="32662364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这个是我们在制作上述图表用到的</a:t>
            </a:r>
            <a:r>
              <a:rPr lang="en-US" sz="1200" kern="1200" dirty="0">
                <a:solidFill>
                  <a:schemeClr val="tx1"/>
                </a:solidFill>
                <a:effectLst/>
                <a:latin typeface="+mn-lt"/>
                <a:ea typeface="+mn-ea"/>
                <a:cs typeface="+mn-cs"/>
              </a:rPr>
              <a:t>package</a:t>
            </a:r>
            <a:r>
              <a:rPr lang="zh-CN" altLang="en-US" sz="1200" kern="1200" dirty="0">
                <a:solidFill>
                  <a:schemeClr val="tx1"/>
                </a:solidFill>
                <a:effectLst/>
                <a:latin typeface="+mn-lt"/>
                <a:ea typeface="+mn-ea"/>
                <a:cs typeface="+mn-cs"/>
              </a:rPr>
              <a:t>，描述性表格用的</a:t>
            </a:r>
            <a:r>
              <a:rPr lang="en-US" sz="1200" kern="1200" dirty="0" err="1">
                <a:solidFill>
                  <a:schemeClr val="tx1"/>
                </a:solidFill>
                <a:effectLst/>
                <a:latin typeface="+mn-lt"/>
                <a:ea typeface="+mn-ea"/>
                <a:cs typeface="+mn-cs"/>
              </a:rPr>
              <a:t>rtables</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tern</a:t>
            </a:r>
            <a:r>
              <a:rPr lang="zh-CN" altLang="en-US" sz="1200" kern="1200" dirty="0">
                <a:solidFill>
                  <a:schemeClr val="tx1"/>
                </a:solidFill>
                <a:effectLst/>
                <a:latin typeface="+mn-lt"/>
                <a:ea typeface="+mn-ea"/>
                <a:cs typeface="+mn-cs"/>
              </a:rPr>
              <a:t>包；</a:t>
            </a:r>
            <a:r>
              <a:rPr lang="en-US" sz="1200" kern="1200" dirty="0">
                <a:solidFill>
                  <a:schemeClr val="tx1"/>
                </a:solidFill>
                <a:effectLst/>
                <a:latin typeface="+mn-lt"/>
                <a:ea typeface="+mn-ea"/>
                <a:cs typeface="+mn-cs"/>
              </a:rPr>
              <a:t>AE count</a:t>
            </a:r>
            <a:r>
              <a:rPr lang="zh-CN" altLang="en-US" sz="1200" kern="1200" dirty="0">
                <a:solidFill>
                  <a:schemeClr val="tx1"/>
                </a:solidFill>
                <a:effectLst/>
                <a:latin typeface="+mn-lt"/>
                <a:ea typeface="+mn-ea"/>
                <a:cs typeface="+mn-cs"/>
              </a:rPr>
              <a:t>相关的表格是用的</a:t>
            </a:r>
            <a:r>
              <a:rPr lang="en-US" sz="1200" kern="1200" dirty="0" err="1">
                <a:solidFill>
                  <a:schemeClr val="tx1"/>
                </a:solidFill>
                <a:effectLst/>
                <a:latin typeface="+mn-lt"/>
                <a:ea typeface="+mn-ea"/>
                <a:cs typeface="+mn-cs"/>
              </a:rPr>
              <a:t>tplyr</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r2rtf</a:t>
            </a:r>
            <a:r>
              <a:rPr lang="zh-CN" altLang="en-US" sz="1200" kern="1200" dirty="0">
                <a:solidFill>
                  <a:schemeClr val="tx1"/>
                </a:solidFill>
                <a:effectLst/>
                <a:latin typeface="+mn-lt"/>
                <a:ea typeface="+mn-ea"/>
                <a:cs typeface="+mn-cs"/>
              </a:rPr>
              <a:t>；生存分析以及其他的图表，有用到</a:t>
            </a:r>
            <a:r>
              <a:rPr lang="en-US" sz="1200" kern="1200" dirty="0">
                <a:solidFill>
                  <a:schemeClr val="tx1"/>
                </a:solidFill>
                <a:effectLst/>
                <a:latin typeface="+mn-lt"/>
                <a:ea typeface="+mn-ea"/>
                <a:cs typeface="+mn-cs"/>
              </a:rPr>
              <a:t>ggplot2</a:t>
            </a:r>
            <a:r>
              <a:rPr lang="en-US" altLang="zh-CN"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survival</a:t>
            </a:r>
            <a:r>
              <a:rPr lang="zh-CN" altLang="en-US" sz="1200" kern="1200" dirty="0">
                <a:solidFill>
                  <a:schemeClr val="tx1"/>
                </a:solidFill>
                <a:effectLst/>
                <a:latin typeface="+mn-lt"/>
                <a:ea typeface="+mn-ea"/>
                <a:cs typeface="+mn-cs"/>
              </a:rPr>
              <a:t>，</a:t>
            </a:r>
            <a:r>
              <a:rPr lang="en-US" sz="1200" kern="1200" dirty="0" err="1">
                <a:solidFill>
                  <a:schemeClr val="tx1"/>
                </a:solidFill>
                <a:effectLst/>
                <a:latin typeface="+mn-lt"/>
                <a:ea typeface="+mn-ea"/>
                <a:cs typeface="+mn-cs"/>
              </a:rPr>
              <a:t>survminer</a:t>
            </a:r>
            <a:r>
              <a:rPr lang="zh-CN" altLang="en-US" sz="1200" kern="1200" dirty="0">
                <a:solidFill>
                  <a:schemeClr val="tx1"/>
                </a:solidFill>
                <a:effectLst/>
                <a:latin typeface="+mn-lt"/>
                <a:ea typeface="+mn-ea"/>
                <a:cs typeface="+mn-cs"/>
              </a:rPr>
              <a:t>这些</a:t>
            </a:r>
            <a:endParaRPr lang="en-US"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B2DA8DA5-4C3C-4AE7-9A39-46FBAF8D7EF8}" type="slidenum">
              <a:rPr lang="en-US" smtClean="0"/>
              <a:t>9</a:t>
            </a:fld>
            <a:endParaRPr lang="en-US"/>
          </a:p>
        </p:txBody>
      </p:sp>
    </p:spTree>
    <p:extLst>
      <p:ext uri="{BB962C8B-B14F-4D97-AF65-F5344CB8AC3E}">
        <p14:creationId xmlns:p14="http://schemas.microsoft.com/office/powerpoint/2010/main" val="1562911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mn-lt"/>
                <a:ea typeface="+mn-ea"/>
                <a:cs typeface="+mn-cs"/>
              </a:rPr>
              <a:t>为了保证</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的灵活性和可调整性，在这里也用到了</a:t>
            </a:r>
            <a:r>
              <a:rPr lang="en-US" sz="1200" kern="1200" dirty="0">
                <a:solidFill>
                  <a:schemeClr val="tx1"/>
                </a:solidFill>
                <a:effectLst/>
                <a:latin typeface="+mn-lt"/>
                <a:ea typeface="+mn-ea"/>
                <a:cs typeface="+mn-cs"/>
              </a:rPr>
              <a:t>TFL spec</a:t>
            </a:r>
            <a:r>
              <a:rPr lang="zh-CN" altLang="en-US" sz="1200" kern="1200" dirty="0">
                <a:solidFill>
                  <a:schemeClr val="tx1"/>
                </a:solidFill>
                <a:effectLst/>
                <a:latin typeface="+mn-lt"/>
                <a:ea typeface="+mn-ea"/>
                <a:cs typeface="+mn-cs"/>
              </a:rPr>
              <a:t>，格式和用法与之前数据集</a:t>
            </a:r>
            <a:r>
              <a:rPr lang="en-US"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类似。包含了</a:t>
            </a:r>
            <a:r>
              <a:rPr lang="en-US" sz="1200" kern="1200" dirty="0">
                <a:solidFill>
                  <a:schemeClr val="tx1"/>
                </a:solidFill>
                <a:effectLst/>
                <a:latin typeface="+mn-lt"/>
                <a:ea typeface="+mn-ea"/>
                <a:cs typeface="+mn-cs"/>
              </a:rPr>
              <a:t>title</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footnote</a:t>
            </a:r>
            <a:r>
              <a:rPr lang="zh-CN" altLang="en-US" sz="1200" kern="1200" dirty="0">
                <a:solidFill>
                  <a:schemeClr val="tx1"/>
                </a:solidFill>
                <a:effectLst/>
                <a:latin typeface="+mn-lt"/>
                <a:ea typeface="+mn-ea"/>
                <a:cs typeface="+mn-cs"/>
              </a:rPr>
              <a:t>，变量</a:t>
            </a:r>
            <a:r>
              <a:rPr lang="en-US" sz="1200" kern="1200" dirty="0">
                <a:solidFill>
                  <a:schemeClr val="tx1"/>
                </a:solidFill>
                <a:effectLst/>
                <a:latin typeface="+mn-lt"/>
                <a:ea typeface="+mn-ea"/>
                <a:cs typeface="+mn-cs"/>
              </a:rPr>
              <a:t>label</a:t>
            </a:r>
            <a:r>
              <a:rPr lang="zh-CN" altLang="en-US" sz="1200" kern="1200" dirty="0">
                <a:solidFill>
                  <a:schemeClr val="tx1"/>
                </a:solidFill>
                <a:effectLst/>
                <a:latin typeface="+mn-lt"/>
                <a:ea typeface="+mn-ea"/>
                <a:cs typeface="+mn-cs"/>
              </a:rPr>
              <a:t>，</a:t>
            </a:r>
            <a:r>
              <a:rPr lang="en-US" altLang="zh-CN" sz="1200" kern="1200" dirty="0">
                <a:solidFill>
                  <a:schemeClr val="tx1"/>
                </a:solidFill>
                <a:effectLst/>
                <a:latin typeface="+mn-lt"/>
                <a:ea typeface="+mn-ea"/>
                <a:cs typeface="+mn-cs"/>
              </a:rPr>
              <a:t>TFL</a:t>
            </a:r>
            <a:r>
              <a:rPr lang="zh-CN" altLang="en-US" sz="1200" kern="1200" dirty="0">
                <a:solidFill>
                  <a:schemeClr val="tx1"/>
                </a:solidFill>
                <a:effectLst/>
                <a:latin typeface="+mn-lt"/>
                <a:ea typeface="+mn-ea"/>
                <a:cs typeface="+mn-cs"/>
              </a:rPr>
              <a:t>变量与中间数据集中变量的对应关系。左边的图展现的是常规的</a:t>
            </a:r>
            <a:r>
              <a:rPr lang="en-US" sz="1200" kern="1200" dirty="0">
                <a:solidFill>
                  <a:schemeClr val="tx1"/>
                </a:solidFill>
                <a:effectLst/>
                <a:latin typeface="+mn-lt"/>
                <a:ea typeface="+mn-ea"/>
                <a:cs typeface="+mn-cs"/>
              </a:rPr>
              <a:t>11</a:t>
            </a:r>
            <a:r>
              <a:rPr lang="zh-CN" altLang="en-US" sz="1200" kern="1200" dirty="0">
                <a:solidFill>
                  <a:schemeClr val="tx1"/>
                </a:solidFill>
                <a:effectLst/>
                <a:latin typeface="+mn-lt"/>
                <a:ea typeface="+mn-ea"/>
                <a:cs typeface="+mn-cs"/>
              </a:rPr>
              <a:t>对应关系，右图展示的是一些有分析需求但仅在部分项目会收集到的变量的写法，通过</a:t>
            </a:r>
            <a:r>
              <a:rPr lang="en-US" altLang="zh-CN" sz="1200" kern="1200" dirty="0">
                <a:solidFill>
                  <a:schemeClr val="tx1"/>
                </a:solidFill>
                <a:effectLst/>
                <a:latin typeface="+mn-lt"/>
                <a:ea typeface="+mn-ea"/>
                <a:cs typeface="+mn-cs"/>
              </a:rPr>
              <a:t>flag</a:t>
            </a:r>
            <a:r>
              <a:rPr lang="zh-CN" altLang="en-US" sz="1200" kern="1200" dirty="0">
                <a:solidFill>
                  <a:schemeClr val="tx1"/>
                </a:solidFill>
                <a:effectLst/>
                <a:latin typeface="+mn-lt"/>
                <a:ea typeface="+mn-ea"/>
                <a:cs typeface="+mn-cs"/>
              </a:rPr>
              <a:t>以及程序来判断该变量是否存在以及是否呈现。</a:t>
            </a:r>
            <a:endParaRPr lang="en-US" altLang="zh-CN"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基于</a:t>
            </a:r>
            <a:r>
              <a:rPr lang="en-US" sz="1200" kern="1200" dirty="0">
                <a:solidFill>
                  <a:schemeClr val="tx1"/>
                </a:solidFill>
                <a:effectLst/>
                <a:latin typeface="+mn-lt"/>
                <a:ea typeface="+mn-ea"/>
                <a:cs typeface="+mn-cs"/>
              </a:rPr>
              <a:t>spec</a:t>
            </a:r>
            <a:r>
              <a:rPr lang="zh-CN" altLang="en-US" sz="1200" kern="1200" dirty="0">
                <a:solidFill>
                  <a:schemeClr val="tx1"/>
                </a:solidFill>
                <a:effectLst/>
                <a:latin typeface="+mn-lt"/>
                <a:ea typeface="+mn-ea"/>
                <a:cs typeface="+mn-cs"/>
              </a:rPr>
              <a:t>，每个表只呈现图表相关的变量，同时也会根据数据集来更新项目独特的展现变量，尽可能的缩减了用户的点选操作，非常方便非编程人员的理解和使用。</a:t>
            </a:r>
            <a:endParaRPr lang="en-US" sz="1200" kern="1200" dirty="0">
              <a:solidFill>
                <a:schemeClr val="tx1"/>
              </a:solidFill>
              <a:effectLst/>
              <a:latin typeface="+mn-lt"/>
              <a:ea typeface="+mn-ea"/>
              <a:cs typeface="+mn-cs"/>
            </a:endParaRPr>
          </a:p>
          <a:p>
            <a:endParaRPr lang="en-US" dirty="0"/>
          </a:p>
        </p:txBody>
      </p:sp>
      <p:sp>
        <p:nvSpPr>
          <p:cNvPr id="4" name="灯片编号占位符 3"/>
          <p:cNvSpPr>
            <a:spLocks noGrp="1"/>
          </p:cNvSpPr>
          <p:nvPr>
            <p:ph type="sldNum" sz="quarter" idx="5"/>
          </p:nvPr>
        </p:nvSpPr>
        <p:spPr/>
        <p:txBody>
          <a:bodyPr/>
          <a:lstStyle/>
          <a:p>
            <a:fld id="{B2DA8DA5-4C3C-4AE7-9A39-46FBAF8D7EF8}" type="slidenum">
              <a:rPr lang="en-US" smtClean="0"/>
              <a:t>10</a:t>
            </a:fld>
            <a:endParaRPr lang="en-US"/>
          </a:p>
        </p:txBody>
      </p:sp>
    </p:spTree>
    <p:extLst>
      <p:ext uri="{BB962C8B-B14F-4D97-AF65-F5344CB8AC3E}">
        <p14:creationId xmlns:p14="http://schemas.microsoft.com/office/powerpoint/2010/main" val="3358946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同样在每个界面也提供了一些小的自定义选项，比如图表基于的分析集，呈现的分组，</a:t>
            </a:r>
            <a:r>
              <a:rPr lang="en-US" sz="1200" kern="1200" dirty="0">
                <a:solidFill>
                  <a:schemeClr val="tx1"/>
                </a:solidFill>
                <a:effectLst/>
                <a:latin typeface="+mn-lt"/>
                <a:ea typeface="+mn-ea"/>
                <a:cs typeface="+mn-cs"/>
              </a:rPr>
              <a:t>AE </a:t>
            </a:r>
            <a:r>
              <a:rPr lang="zh-CN" altLang="en-US" sz="1200" kern="1200" dirty="0">
                <a:solidFill>
                  <a:schemeClr val="tx1"/>
                </a:solidFill>
                <a:effectLst/>
                <a:latin typeface="+mn-lt"/>
                <a:ea typeface="+mn-ea"/>
                <a:cs typeface="+mn-cs"/>
              </a:rPr>
              <a:t>呈现的</a:t>
            </a:r>
            <a:r>
              <a:rPr lang="en-US" sz="1200" kern="1200" dirty="0" err="1">
                <a:solidFill>
                  <a:schemeClr val="tx1"/>
                </a:solidFill>
                <a:effectLst/>
                <a:latin typeface="+mn-lt"/>
                <a:ea typeface="+mn-ea"/>
                <a:cs typeface="+mn-cs"/>
              </a:rPr>
              <a:t>Meddra</a:t>
            </a:r>
            <a:r>
              <a:rPr lang="zh-CN" altLang="en-US" sz="1200" kern="1200" dirty="0">
                <a:solidFill>
                  <a:schemeClr val="tx1"/>
                </a:solidFill>
                <a:effectLst/>
                <a:latin typeface="+mn-lt"/>
                <a:ea typeface="+mn-ea"/>
                <a:cs typeface="+mn-cs"/>
              </a:rPr>
              <a:t>编码语言，</a:t>
            </a:r>
            <a:r>
              <a:rPr lang="en-US" sz="1200" kern="1200" dirty="0">
                <a:solidFill>
                  <a:schemeClr val="tx1"/>
                </a:solidFill>
                <a:effectLst/>
                <a:latin typeface="+mn-lt"/>
                <a:ea typeface="+mn-ea"/>
                <a:cs typeface="+mn-cs"/>
              </a:rPr>
              <a:t>AE</a:t>
            </a:r>
            <a:r>
              <a:rPr lang="zh-CN" altLang="en-US" sz="1200" kern="1200" dirty="0">
                <a:solidFill>
                  <a:schemeClr val="tx1"/>
                </a:solidFill>
                <a:effectLst/>
                <a:latin typeface="+mn-lt"/>
                <a:ea typeface="+mn-ea"/>
                <a:cs typeface="+mn-cs"/>
              </a:rPr>
              <a:t>表格呈现的筛选条件（这里的</a:t>
            </a:r>
            <a:r>
              <a:rPr lang="en-US" sz="1200" kern="1200" dirty="0">
                <a:solidFill>
                  <a:schemeClr val="tx1"/>
                </a:solidFill>
                <a:effectLst/>
                <a:latin typeface="+mn-lt"/>
                <a:ea typeface="+mn-ea"/>
                <a:cs typeface="+mn-cs"/>
              </a:rPr>
              <a:t>AEREL</a:t>
            </a:r>
            <a:r>
              <a:rPr lang="zh-CN" altLang="en-US" sz="1200" kern="1200" dirty="0">
                <a:solidFill>
                  <a:schemeClr val="tx1"/>
                </a:solidFill>
                <a:effectLst/>
                <a:latin typeface="+mn-lt"/>
                <a:ea typeface="+mn-ea"/>
                <a:cs typeface="+mn-cs"/>
              </a:rPr>
              <a:t>和</a:t>
            </a:r>
            <a:r>
              <a:rPr lang="en-US" sz="1200" kern="1200" dirty="0">
                <a:solidFill>
                  <a:schemeClr val="tx1"/>
                </a:solidFill>
                <a:effectLst/>
                <a:latin typeface="+mn-lt"/>
                <a:ea typeface="+mn-ea"/>
                <a:cs typeface="+mn-cs"/>
              </a:rPr>
              <a:t>AEACN</a:t>
            </a:r>
            <a:r>
              <a:rPr lang="zh-CN" altLang="en-US" sz="1200" kern="1200" dirty="0">
                <a:solidFill>
                  <a:schemeClr val="tx1"/>
                </a:solidFill>
                <a:effectLst/>
                <a:latin typeface="+mn-lt"/>
                <a:ea typeface="+mn-ea"/>
                <a:cs typeface="+mn-cs"/>
              </a:rPr>
              <a:t>选项也是会根据数据更新的），</a:t>
            </a:r>
            <a:r>
              <a:rPr lang="en-US" sz="1200" kern="1200" dirty="0">
                <a:solidFill>
                  <a:schemeClr val="tx1"/>
                </a:solidFill>
                <a:effectLst/>
                <a:latin typeface="+mn-lt"/>
                <a:ea typeface="+mn-ea"/>
                <a:cs typeface="+mn-cs"/>
              </a:rPr>
              <a:t>AEACN</a:t>
            </a:r>
            <a:r>
              <a:rPr lang="zh-CN" altLang="en-US" sz="1200" kern="1200" dirty="0">
                <a:solidFill>
                  <a:schemeClr val="tx1"/>
                </a:solidFill>
                <a:effectLst/>
                <a:latin typeface="+mn-lt"/>
                <a:ea typeface="+mn-ea"/>
                <a:cs typeface="+mn-cs"/>
              </a:rPr>
              <a:t>的细分，置信区间计算方法和水平，泳池图呈现的一些细节等。</a:t>
            </a:r>
            <a:endParaRPr lang="en-US" sz="1200" kern="1200" dirty="0">
              <a:solidFill>
                <a:schemeClr val="tx1"/>
              </a:solidFill>
              <a:effectLst/>
              <a:latin typeface="+mn-lt"/>
              <a:ea typeface="+mn-ea"/>
              <a:cs typeface="+mn-cs"/>
            </a:endParaRPr>
          </a:p>
          <a:p>
            <a:endParaRPr lang="en-US" dirty="0"/>
          </a:p>
        </p:txBody>
      </p:sp>
      <p:sp>
        <p:nvSpPr>
          <p:cNvPr id="4" name="灯片编号占位符 3"/>
          <p:cNvSpPr>
            <a:spLocks noGrp="1"/>
          </p:cNvSpPr>
          <p:nvPr>
            <p:ph type="sldNum" sz="quarter" idx="5"/>
          </p:nvPr>
        </p:nvSpPr>
        <p:spPr/>
        <p:txBody>
          <a:bodyPr/>
          <a:lstStyle/>
          <a:p>
            <a:fld id="{B2DA8DA5-4C3C-4AE7-9A39-46FBAF8D7EF8}" type="slidenum">
              <a:rPr lang="en-US" smtClean="0"/>
              <a:t>11</a:t>
            </a:fld>
            <a:endParaRPr lang="en-US"/>
          </a:p>
        </p:txBody>
      </p:sp>
    </p:spTree>
    <p:extLst>
      <p:ext uri="{BB962C8B-B14F-4D97-AF65-F5344CB8AC3E}">
        <p14:creationId xmlns:p14="http://schemas.microsoft.com/office/powerpoint/2010/main" val="7667107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2C5CE70-E7C9-4747-A29F-C086DFDD497F}"/>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a:p>
        </p:txBody>
      </p:sp>
      <p:sp>
        <p:nvSpPr>
          <p:cNvPr id="3" name="副标题 2">
            <a:extLst>
              <a:ext uri="{FF2B5EF4-FFF2-40B4-BE49-F238E27FC236}">
                <a16:creationId xmlns:a16="http://schemas.microsoft.com/office/drawing/2014/main" id="{C65C8394-4B5D-4C2F-8F8A-F0112042964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4" name="日期占位符 3">
            <a:extLst>
              <a:ext uri="{FF2B5EF4-FFF2-40B4-BE49-F238E27FC236}">
                <a16:creationId xmlns:a16="http://schemas.microsoft.com/office/drawing/2014/main" id="{68EA41F7-E7EF-43CC-9CD8-723921CA4E6B}"/>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B471A1B4-FA7C-4A6A-82A6-ABC22B9D7AD4}"/>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47AD4522-923B-46C7-B9E4-0C9A76ED0665}"/>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42440867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EACCAB-273E-46D9-BEC7-9B3A5BFEC24B}"/>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87577BD2-E6E4-45A1-828F-1B592B3A2475}"/>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1F244A39-3960-4F3B-8676-D4C0C2E61AF4}"/>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3DF43E9B-6756-43C5-870E-D79D536B7C63}"/>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BD2F73A2-E2C5-4960-816B-A97EE730182C}"/>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984576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31C96CC-A19B-4F43-8274-A01904ED945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A4A80768-3B50-4FE3-A3EB-75592DAAE320}"/>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1198DC79-D597-4FC2-83B3-1847B056E137}"/>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5C33113B-BE5C-4AB5-9262-ACEECFA84E83}"/>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41A112FF-9A36-4E7E-96E2-3EEEC0B06F07}"/>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16040664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空白">
    <p:spTree>
      <p:nvGrpSpPr>
        <p:cNvPr id="1" name=""/>
        <p:cNvGrpSpPr/>
        <p:nvPr/>
      </p:nvGrpSpPr>
      <p:grpSpPr>
        <a:xfrm>
          <a:off x="0" y="0"/>
          <a:ext cx="0" cy="0"/>
          <a:chOff x="0" y="0"/>
          <a:chExt cx="0" cy="0"/>
        </a:xfrm>
      </p:grpSpPr>
      <p:sp>
        <p:nvSpPr>
          <p:cNvPr id="9" name="Title 1"/>
          <p:cNvSpPr>
            <a:spLocks noGrp="1"/>
          </p:cNvSpPr>
          <p:nvPr>
            <p:ph type="title"/>
          </p:nvPr>
        </p:nvSpPr>
        <p:spPr>
          <a:xfrm>
            <a:off x="1016770" y="227253"/>
            <a:ext cx="10972800" cy="400101"/>
          </a:xfrm>
          <a:noFill/>
        </p:spPr>
        <p:txBody>
          <a:bodyPr wrap="square" rtlCol="0">
            <a:spAutoFit/>
          </a:bodyPr>
          <a:lstStyle>
            <a:lvl1pPr>
              <a:defRPr lang="en-US" sz="2000">
                <a:solidFill>
                  <a:schemeClr val="tx1">
                    <a:lumMod val="75000"/>
                    <a:lumOff val="25000"/>
                  </a:schemeClr>
                </a:solidFill>
                <a:latin typeface="思源黑体 CN Normal" panose="020B0400000000000000" charset="-122"/>
                <a:ea typeface="思源黑体 CN Normal" panose="020B0400000000000000" charset="-122"/>
                <a:cs typeface="+mn-cs"/>
              </a:defRPr>
            </a:lvl1pPr>
          </a:lstStyle>
          <a:p>
            <a:pPr marL="0" lvl="0" algn="l"/>
            <a:r>
              <a:rPr lang="en-US"/>
              <a:t>Click to edit Master title style</a:t>
            </a:r>
          </a:p>
        </p:txBody>
      </p:sp>
      <p:pic>
        <p:nvPicPr>
          <p:cNvPr id="10" name="图片 9"/>
          <p:cNvPicPr>
            <a:picLocks noChangeAspect="1"/>
          </p:cNvPicPr>
          <p:nvPr userDrawn="1"/>
        </p:nvPicPr>
        <p:blipFill>
          <a:blip r:embed="rId2" cstate="email"/>
          <a:stretch>
            <a:fillRect/>
          </a:stretch>
        </p:blipFill>
        <p:spPr>
          <a:xfrm>
            <a:off x="0" y="6518859"/>
            <a:ext cx="12192000" cy="377198"/>
          </a:xfrm>
          <a:prstGeom prst="rect">
            <a:avLst/>
          </a:prstGeom>
        </p:spPr>
      </p:pic>
      <p:pic>
        <p:nvPicPr>
          <p:cNvPr id="12" name="图片 11"/>
          <p:cNvPicPr>
            <a:picLocks noChangeAspect="1"/>
          </p:cNvPicPr>
          <p:nvPr userDrawn="1"/>
        </p:nvPicPr>
        <p:blipFill rotWithShape="1">
          <a:blip r:embed="rId3" cstate="email"/>
          <a:srcRect/>
          <a:stretch>
            <a:fillRect/>
          </a:stretch>
        </p:blipFill>
        <p:spPr>
          <a:xfrm>
            <a:off x="0" y="-38056"/>
            <a:ext cx="12192000" cy="976544"/>
          </a:xfrm>
          <a:prstGeom prst="rect">
            <a:avLst/>
          </a:prstGeom>
        </p:spPr>
      </p:pic>
    </p:spTree>
    <p:extLst>
      <p:ext uri="{BB962C8B-B14F-4D97-AF65-F5344CB8AC3E}">
        <p14:creationId xmlns:p14="http://schemas.microsoft.com/office/powerpoint/2010/main" val="1414193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E9D7CE-1876-4B27-9B7C-BF423C31B8B1}"/>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AFC5A241-4186-4899-BAD6-1F70D0DB577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5E04FD0F-8AB6-42B0-B478-60D1A202D531}"/>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FB420E21-2DF7-4535-8CAF-87BFCE2DEA67}"/>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E51AA6AF-956C-46E5-AE79-B0F3427F9B4A}"/>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1620133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281701-E2E0-42EF-93CA-8F61FBB97DE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61BEF13A-CC7F-43A3-9E95-D9479A5850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F49B28A-0E6A-406C-9F02-8F1882512A33}"/>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06EC0629-46E3-43D3-822F-D532A0063BD0}"/>
              </a:ext>
            </a:extLst>
          </p:cNvPr>
          <p:cNvSpPr>
            <a:spLocks noGrp="1"/>
          </p:cNvSpPr>
          <p:nvPr>
            <p:ph type="ftr" sz="quarter" idx="11"/>
          </p:nvPr>
        </p:nvSpPr>
        <p:spPr/>
        <p:txBody>
          <a:bodyPr/>
          <a:lstStyle/>
          <a:p>
            <a:endParaRPr lang="en-US"/>
          </a:p>
        </p:txBody>
      </p:sp>
      <p:sp>
        <p:nvSpPr>
          <p:cNvPr id="6" name="灯片编号占位符 5">
            <a:extLst>
              <a:ext uri="{FF2B5EF4-FFF2-40B4-BE49-F238E27FC236}">
                <a16:creationId xmlns:a16="http://schemas.microsoft.com/office/drawing/2014/main" id="{3BC3218A-AEFC-4645-AAB6-F75FC7429B67}"/>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3219928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A566D2-5F57-4715-B1D7-3078E1E863DA}"/>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BBF3607B-9EE9-4574-8AA4-A8C17AFE6C22}"/>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a:extLst>
              <a:ext uri="{FF2B5EF4-FFF2-40B4-BE49-F238E27FC236}">
                <a16:creationId xmlns:a16="http://schemas.microsoft.com/office/drawing/2014/main" id="{18308AC8-B6FD-414F-ACC1-2C3B1CA4C94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a:extLst>
              <a:ext uri="{FF2B5EF4-FFF2-40B4-BE49-F238E27FC236}">
                <a16:creationId xmlns:a16="http://schemas.microsoft.com/office/drawing/2014/main" id="{73CE002B-5944-430E-98FB-8B54E6F4CD85}"/>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6" name="页脚占位符 5">
            <a:extLst>
              <a:ext uri="{FF2B5EF4-FFF2-40B4-BE49-F238E27FC236}">
                <a16:creationId xmlns:a16="http://schemas.microsoft.com/office/drawing/2014/main" id="{9404C8D6-A178-4256-AC40-0F3D36274192}"/>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75A427E2-8A43-4010-A7DF-33A248A98BCB}"/>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1186573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AA180F-1DCE-4E2A-84FA-A83647AD2499}"/>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28345DA0-8E72-43B0-8838-170AAFDA8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B5234890-D234-4C63-9296-62A5D9E93550}"/>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a:extLst>
              <a:ext uri="{FF2B5EF4-FFF2-40B4-BE49-F238E27FC236}">
                <a16:creationId xmlns:a16="http://schemas.microsoft.com/office/drawing/2014/main" id="{022F1E74-80C9-40DB-AA74-D0C3955BD9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41FEDD52-86EA-4771-B8F6-FD8BF9447FE8}"/>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a:extLst>
              <a:ext uri="{FF2B5EF4-FFF2-40B4-BE49-F238E27FC236}">
                <a16:creationId xmlns:a16="http://schemas.microsoft.com/office/drawing/2014/main" id="{B6410E65-7553-4515-8ABE-7D64E857CDB7}"/>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8" name="页脚占位符 7">
            <a:extLst>
              <a:ext uri="{FF2B5EF4-FFF2-40B4-BE49-F238E27FC236}">
                <a16:creationId xmlns:a16="http://schemas.microsoft.com/office/drawing/2014/main" id="{3F1346DD-F71A-46BE-8613-3E68DA3D429B}"/>
              </a:ext>
            </a:extLst>
          </p:cNvPr>
          <p:cNvSpPr>
            <a:spLocks noGrp="1"/>
          </p:cNvSpPr>
          <p:nvPr>
            <p:ph type="ftr" sz="quarter" idx="11"/>
          </p:nvPr>
        </p:nvSpPr>
        <p:spPr/>
        <p:txBody>
          <a:bodyPr/>
          <a:lstStyle/>
          <a:p>
            <a:endParaRPr lang="en-US"/>
          </a:p>
        </p:txBody>
      </p:sp>
      <p:sp>
        <p:nvSpPr>
          <p:cNvPr id="9" name="灯片编号占位符 8">
            <a:extLst>
              <a:ext uri="{FF2B5EF4-FFF2-40B4-BE49-F238E27FC236}">
                <a16:creationId xmlns:a16="http://schemas.microsoft.com/office/drawing/2014/main" id="{2DC5D3ED-9324-4518-BB02-D127DB65E032}"/>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3677661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2F8358-8AD0-46C7-A560-EF2A9686990E}"/>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DC841A65-27A9-4455-A2CB-0A8B01E8CC96}"/>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4" name="页脚占位符 3">
            <a:extLst>
              <a:ext uri="{FF2B5EF4-FFF2-40B4-BE49-F238E27FC236}">
                <a16:creationId xmlns:a16="http://schemas.microsoft.com/office/drawing/2014/main" id="{E17672FF-48FB-4A2F-B5EF-89E4FD610867}"/>
              </a:ext>
            </a:extLst>
          </p:cNvPr>
          <p:cNvSpPr>
            <a:spLocks noGrp="1"/>
          </p:cNvSpPr>
          <p:nvPr>
            <p:ph type="ftr" sz="quarter" idx="11"/>
          </p:nvPr>
        </p:nvSpPr>
        <p:spPr/>
        <p:txBody>
          <a:bodyPr/>
          <a:lstStyle/>
          <a:p>
            <a:endParaRPr lang="en-US"/>
          </a:p>
        </p:txBody>
      </p:sp>
      <p:sp>
        <p:nvSpPr>
          <p:cNvPr id="5" name="灯片编号占位符 4">
            <a:extLst>
              <a:ext uri="{FF2B5EF4-FFF2-40B4-BE49-F238E27FC236}">
                <a16:creationId xmlns:a16="http://schemas.microsoft.com/office/drawing/2014/main" id="{CA1C9833-47E4-4C8C-A53D-39F0D501DD51}"/>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2268226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158DA05-90EA-48C6-91A9-F17617FDD1E6}"/>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3" name="页脚占位符 2">
            <a:extLst>
              <a:ext uri="{FF2B5EF4-FFF2-40B4-BE49-F238E27FC236}">
                <a16:creationId xmlns:a16="http://schemas.microsoft.com/office/drawing/2014/main" id="{9871CBB5-DBAB-4028-9982-BD90B308B121}"/>
              </a:ext>
            </a:extLst>
          </p:cNvPr>
          <p:cNvSpPr>
            <a:spLocks noGrp="1"/>
          </p:cNvSpPr>
          <p:nvPr>
            <p:ph type="ftr" sz="quarter" idx="11"/>
          </p:nvPr>
        </p:nvSpPr>
        <p:spPr/>
        <p:txBody>
          <a:bodyPr/>
          <a:lstStyle/>
          <a:p>
            <a:endParaRPr lang="en-US"/>
          </a:p>
        </p:txBody>
      </p:sp>
      <p:sp>
        <p:nvSpPr>
          <p:cNvPr id="4" name="灯片编号占位符 3">
            <a:extLst>
              <a:ext uri="{FF2B5EF4-FFF2-40B4-BE49-F238E27FC236}">
                <a16:creationId xmlns:a16="http://schemas.microsoft.com/office/drawing/2014/main" id="{57CEC36D-D604-4F40-9EC6-7F4FC66FF7C9}"/>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18223454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2A26C55-DB99-4C95-B315-EF10FE84CF3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81E29E4F-5CB7-411E-9FC8-A7C85F04BD6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a:extLst>
              <a:ext uri="{FF2B5EF4-FFF2-40B4-BE49-F238E27FC236}">
                <a16:creationId xmlns:a16="http://schemas.microsoft.com/office/drawing/2014/main" id="{C5FD134E-4A93-4538-8048-5A964FFAD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EEBC988-0957-4907-8F5F-9EBE6FE29E87}"/>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6" name="页脚占位符 5">
            <a:extLst>
              <a:ext uri="{FF2B5EF4-FFF2-40B4-BE49-F238E27FC236}">
                <a16:creationId xmlns:a16="http://schemas.microsoft.com/office/drawing/2014/main" id="{F995B5B7-F7C6-4384-AE06-9D50752AAE86}"/>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390301A5-614F-4C3B-86AE-04D5647B8AAA}"/>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858864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8B710F-3247-4486-AB81-5BF68694AB0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8E8F7ECA-867E-4D7B-A54A-DB334CA24C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文本占位符 3">
            <a:extLst>
              <a:ext uri="{FF2B5EF4-FFF2-40B4-BE49-F238E27FC236}">
                <a16:creationId xmlns:a16="http://schemas.microsoft.com/office/drawing/2014/main" id="{237F5BF4-EC6B-44F8-9AE1-630EDC854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DE2D06F-D118-4ACC-8617-5565D4306FBB}"/>
              </a:ext>
            </a:extLst>
          </p:cNvPr>
          <p:cNvSpPr>
            <a:spLocks noGrp="1"/>
          </p:cNvSpPr>
          <p:nvPr>
            <p:ph type="dt" sz="half" idx="10"/>
          </p:nvPr>
        </p:nvSpPr>
        <p:spPr/>
        <p:txBody>
          <a:bodyPr/>
          <a:lstStyle/>
          <a:p>
            <a:fld id="{6B35E00D-BFD0-419F-B919-458058D43F2B}" type="datetimeFigureOut">
              <a:rPr lang="en-US" smtClean="0"/>
              <a:t>3/27/2024</a:t>
            </a:fld>
            <a:endParaRPr lang="en-US"/>
          </a:p>
        </p:txBody>
      </p:sp>
      <p:sp>
        <p:nvSpPr>
          <p:cNvPr id="6" name="页脚占位符 5">
            <a:extLst>
              <a:ext uri="{FF2B5EF4-FFF2-40B4-BE49-F238E27FC236}">
                <a16:creationId xmlns:a16="http://schemas.microsoft.com/office/drawing/2014/main" id="{1A89C98C-1110-46BC-9CBE-DAC3A7AA36C7}"/>
              </a:ext>
            </a:extLst>
          </p:cNvPr>
          <p:cNvSpPr>
            <a:spLocks noGrp="1"/>
          </p:cNvSpPr>
          <p:nvPr>
            <p:ph type="ftr" sz="quarter" idx="11"/>
          </p:nvPr>
        </p:nvSpPr>
        <p:spPr/>
        <p:txBody>
          <a:bodyPr/>
          <a:lstStyle/>
          <a:p>
            <a:endParaRPr lang="en-US"/>
          </a:p>
        </p:txBody>
      </p:sp>
      <p:sp>
        <p:nvSpPr>
          <p:cNvPr id="7" name="灯片编号占位符 6">
            <a:extLst>
              <a:ext uri="{FF2B5EF4-FFF2-40B4-BE49-F238E27FC236}">
                <a16:creationId xmlns:a16="http://schemas.microsoft.com/office/drawing/2014/main" id="{4F1CB92F-EC47-4207-8B1A-F709ECA7BB50}"/>
              </a:ext>
            </a:extLst>
          </p:cNvPr>
          <p:cNvSpPr>
            <a:spLocks noGrp="1"/>
          </p:cNvSpPr>
          <p:nvPr>
            <p:ph type="sldNum" sz="quarter" idx="12"/>
          </p:nvPr>
        </p:nvSpPr>
        <p:spPr/>
        <p:txBody>
          <a:bodyPr/>
          <a:lstStyle/>
          <a:p>
            <a:fld id="{42FFAA56-C77C-4956-A76E-E949449EFF40}" type="slidenum">
              <a:rPr lang="en-US" smtClean="0"/>
              <a:t>‹#›</a:t>
            </a:fld>
            <a:endParaRPr lang="en-US"/>
          </a:p>
        </p:txBody>
      </p:sp>
    </p:spTree>
    <p:extLst>
      <p:ext uri="{BB962C8B-B14F-4D97-AF65-F5344CB8AC3E}">
        <p14:creationId xmlns:p14="http://schemas.microsoft.com/office/powerpoint/2010/main" val="11892771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99F0C2C-0CCC-420F-932A-E927E0598D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4836882A-5F3C-4A5B-9962-4F56D4712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a:extLst>
              <a:ext uri="{FF2B5EF4-FFF2-40B4-BE49-F238E27FC236}">
                <a16:creationId xmlns:a16="http://schemas.microsoft.com/office/drawing/2014/main" id="{A49872AE-F13A-4A1C-A7E7-4018B1B994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5E00D-BFD0-419F-B919-458058D43F2B}" type="datetimeFigureOut">
              <a:rPr lang="en-US" smtClean="0"/>
              <a:t>3/27/2024</a:t>
            </a:fld>
            <a:endParaRPr lang="en-US"/>
          </a:p>
        </p:txBody>
      </p:sp>
      <p:sp>
        <p:nvSpPr>
          <p:cNvPr id="5" name="页脚占位符 4">
            <a:extLst>
              <a:ext uri="{FF2B5EF4-FFF2-40B4-BE49-F238E27FC236}">
                <a16:creationId xmlns:a16="http://schemas.microsoft.com/office/drawing/2014/main" id="{B7B7D837-67C8-4B1F-8DA1-FEDEA98B46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灯片编号占位符 5">
            <a:extLst>
              <a:ext uri="{FF2B5EF4-FFF2-40B4-BE49-F238E27FC236}">
                <a16:creationId xmlns:a16="http://schemas.microsoft.com/office/drawing/2014/main" id="{4D42BE21-C875-4831-9B0A-7BA838CC53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FFAA56-C77C-4956-A76E-E949449EFF40}" type="slidenum">
              <a:rPr lang="en-US" smtClean="0"/>
              <a:t>‹#›</a:t>
            </a:fld>
            <a:endParaRPr lang="en-US"/>
          </a:p>
        </p:txBody>
      </p:sp>
    </p:spTree>
    <p:extLst>
      <p:ext uri="{BB962C8B-B14F-4D97-AF65-F5344CB8AC3E}">
        <p14:creationId xmlns:p14="http://schemas.microsoft.com/office/powerpoint/2010/main" val="13115943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1.png"/><Relationship Id="rId5" Type="http://schemas.microsoft.com/office/2007/relationships/hdphoto" Target="../media/hdphoto1.wdp"/><Relationship Id="rId4" Type="http://schemas.openxmlformats.org/officeDocument/2006/relationships/image" Target="../media/image30.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1.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7.sv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3.jpe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a16="http://schemas.microsoft.com/office/drawing/2014/main" id="{EA23C1BD-31DF-4CB4-95ED-C927FC36DE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4477"/>
          <a:stretch/>
        </p:blipFill>
        <p:spPr>
          <a:xfrm>
            <a:off x="0" y="-1"/>
            <a:ext cx="12192000" cy="6871247"/>
          </a:xfrm>
          <a:prstGeom prst="rect">
            <a:avLst/>
          </a:prstGeom>
        </p:spPr>
      </p:pic>
      <p:sp>
        <p:nvSpPr>
          <p:cNvPr id="13" name="TextBox 13"/>
          <p:cNvSpPr txBox="1"/>
          <p:nvPr/>
        </p:nvSpPr>
        <p:spPr>
          <a:xfrm>
            <a:off x="240991" y="1951672"/>
            <a:ext cx="5779284" cy="1477328"/>
          </a:xfrm>
          <a:prstGeom prst="rect">
            <a:avLst/>
          </a:prstGeom>
        </p:spPr>
        <p:txBody>
          <a:bodyPr wrap="square" lIns="0" tIns="0" rIns="0" bIns="0" rtlCol="0" anchor="t">
            <a:spAutoFit/>
          </a:bodyPr>
          <a:lstStyle/>
          <a:p>
            <a:r>
              <a:rPr lang="en-US" altLang="zh-CN" sz="3200" kern="800" dirty="0" err="1">
                <a:solidFill>
                  <a:schemeClr val="bg1"/>
                </a:solidFill>
                <a:latin typeface="思源黑体 CN Light" panose="020B0300000000000000" pitchFamily="34" charset="-122"/>
                <a:ea typeface="思源黑体 CN Light" panose="020B0300000000000000" pitchFamily="34" charset="-122"/>
              </a:rPr>
              <a:t>MediSum</a:t>
            </a:r>
            <a:r>
              <a:rPr lang="en-US" altLang="zh-CN" sz="3200" kern="800" dirty="0">
                <a:solidFill>
                  <a:schemeClr val="bg1"/>
                </a:solidFill>
                <a:latin typeface="思源黑体 CN Light" panose="020B0300000000000000" pitchFamily="34" charset="-122"/>
                <a:ea typeface="思源黑体 CN Light" panose="020B0300000000000000" pitchFamily="34" charset="-122"/>
              </a:rPr>
              <a:t> Shiny-App: </a:t>
            </a:r>
          </a:p>
          <a:p>
            <a:r>
              <a:rPr lang="en-US" altLang="zh-CN" sz="3200" kern="800" dirty="0">
                <a:solidFill>
                  <a:schemeClr val="bg1"/>
                </a:solidFill>
                <a:latin typeface="思源黑体 CN Light" panose="020B0300000000000000" pitchFamily="34" charset="-122"/>
                <a:ea typeface="思源黑体 CN Light" panose="020B0300000000000000" pitchFamily="34" charset="-122"/>
              </a:rPr>
              <a:t>Interactive Data Summarizing using EDC Data</a:t>
            </a:r>
          </a:p>
        </p:txBody>
      </p:sp>
      <p:pic>
        <p:nvPicPr>
          <p:cNvPr id="21" name="图片 20">
            <a:extLst>
              <a:ext uri="{FF2B5EF4-FFF2-40B4-BE49-F238E27FC236}">
                <a16:creationId xmlns:a16="http://schemas.microsoft.com/office/drawing/2014/main" id="{A98F0A83-55FE-4124-B7BD-4C82ED47F14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0818" y="390619"/>
            <a:ext cx="1336731" cy="840000"/>
          </a:xfrm>
          <a:prstGeom prst="rect">
            <a:avLst/>
          </a:prstGeom>
        </p:spPr>
      </p:pic>
      <p:sp>
        <p:nvSpPr>
          <p:cNvPr id="17" name="文本框 16">
            <a:extLst>
              <a:ext uri="{FF2B5EF4-FFF2-40B4-BE49-F238E27FC236}">
                <a16:creationId xmlns:a16="http://schemas.microsoft.com/office/drawing/2014/main" id="{1422E9F7-3A41-46A3-BD45-6D17718B0D6F}"/>
              </a:ext>
            </a:extLst>
          </p:cNvPr>
          <p:cNvSpPr txBox="1"/>
          <p:nvPr/>
        </p:nvSpPr>
        <p:spPr>
          <a:xfrm>
            <a:off x="230818" y="3857665"/>
            <a:ext cx="5680414" cy="584775"/>
          </a:xfrm>
          <a:prstGeom prst="rect">
            <a:avLst/>
          </a:prstGeom>
          <a:noFill/>
        </p:spPr>
        <p:txBody>
          <a:bodyPr wrap="square" rtlCol="0">
            <a:spAutoFit/>
          </a:bodyPr>
          <a:lstStyle/>
          <a:p>
            <a:pPr marL="0" marR="0" lvl="0" indent="0" algn="l" defTabSz="914400" rtl="0" eaLnBrk="1" fontAlgn="auto" latinLnBrk="0" hangingPunct="1">
              <a:spcBef>
                <a:spcPts val="0"/>
              </a:spcBef>
              <a:spcAft>
                <a:spcPts val="0"/>
              </a:spcAft>
              <a:buClrTx/>
              <a:buSzTx/>
              <a:buFontTx/>
              <a:buNone/>
              <a:tabLst/>
              <a:defRPr/>
            </a:pPr>
            <a:r>
              <a:rPr kumimoji="0" lang="zh-CN" altLang="en-US" sz="2000" b="0" i="0" u="none" strike="noStrike" kern="800" cap="none" spc="0" normalizeH="0" baseline="0" noProof="0" dirty="0">
                <a:ln>
                  <a:noFill/>
                </a:ln>
                <a:solidFill>
                  <a:srgbClr val="00B0F0"/>
                </a:solidFill>
                <a:effectLst/>
                <a:uLnTx/>
                <a:uFillTx/>
                <a:latin typeface="Arial" panose="020B0604020202020204" pitchFamily="34" charset="0"/>
                <a:ea typeface="微软雅黑" panose="020B0503020204020204" pitchFamily="34" charset="-122"/>
              </a:rPr>
              <a:t>江苏恒瑞医药股份有限公司</a:t>
            </a:r>
            <a:endParaRPr kumimoji="0" lang="en-US" altLang="zh-CN" sz="2000" b="0" i="0" u="none" strike="noStrike" kern="800" cap="none" spc="0" normalizeH="0" baseline="0" noProof="0" dirty="0">
              <a:ln>
                <a:noFill/>
              </a:ln>
              <a:solidFill>
                <a:srgbClr val="00B0F0"/>
              </a:solidFill>
              <a:effectLst/>
              <a:uLnTx/>
              <a:uFillTx/>
              <a:latin typeface="Arial" panose="020B0604020202020204" pitchFamily="34" charset="0"/>
              <a:ea typeface="微软雅黑" panose="020B0503020204020204" pitchFamily="34" charset="-122"/>
            </a:endParaRPr>
          </a:p>
          <a:p>
            <a:pPr marL="0" marR="0" lvl="0" indent="0" algn="l" defTabSz="914400" rtl="0" eaLnBrk="1" fontAlgn="auto" latinLnBrk="0" hangingPunct="1">
              <a:spcBef>
                <a:spcPts val="0"/>
              </a:spcBef>
              <a:spcAft>
                <a:spcPts val="0"/>
              </a:spcAft>
              <a:buClrTx/>
              <a:buSzTx/>
              <a:buFontTx/>
              <a:buNone/>
              <a:tabLst/>
              <a:defRPr/>
            </a:pPr>
            <a:r>
              <a:rPr kumimoji="0" lang="it-IT" altLang="zh-CN" sz="12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微软雅黑" panose="020B0503020204020204" pitchFamily="34" charset="-122"/>
              </a:rPr>
              <a:t>JIANGSU HENGRUI PHARMACEUTICALS CO.,  LTD.</a:t>
            </a:r>
            <a:endParaRPr kumimoji="0" lang="en-US" altLang="zh-CN" sz="1200" b="0" i="0" u="none" strike="noStrike" kern="1200" cap="none" spc="0" normalizeH="0" baseline="0" noProof="0" dirty="0">
              <a:ln>
                <a:noFill/>
              </a:ln>
              <a:solidFill>
                <a:srgbClr val="FFFFFF">
                  <a:lumMod val="85000"/>
                </a:srgbClr>
              </a:solidFill>
              <a:effectLst/>
              <a:uLnTx/>
              <a:uFillTx/>
              <a:latin typeface="Arial" panose="020B0604020202020204" pitchFamily="34" charset="0"/>
              <a:ea typeface="微软雅黑" panose="020B0503020204020204" pitchFamily="34" charset="-122"/>
            </a:endParaRPr>
          </a:p>
        </p:txBody>
      </p:sp>
      <p:pic>
        <p:nvPicPr>
          <p:cNvPr id="18" name="图片 17">
            <a:extLst>
              <a:ext uri="{FF2B5EF4-FFF2-40B4-BE49-F238E27FC236}">
                <a16:creationId xmlns:a16="http://schemas.microsoft.com/office/drawing/2014/main" id="{50502040-C831-4870-A355-3D955CA1B9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991" y="3619566"/>
            <a:ext cx="4522230" cy="38109"/>
          </a:xfrm>
          <a:prstGeom prst="rect">
            <a:avLst/>
          </a:prstGeom>
        </p:spPr>
      </p:pic>
      <p:grpSp>
        <p:nvGrpSpPr>
          <p:cNvPr id="19" name="组合 18">
            <a:extLst>
              <a:ext uri="{FF2B5EF4-FFF2-40B4-BE49-F238E27FC236}">
                <a16:creationId xmlns:a16="http://schemas.microsoft.com/office/drawing/2014/main" id="{13CC6843-FB02-48D3-8DAC-06BFC45C22FF}"/>
              </a:ext>
            </a:extLst>
          </p:cNvPr>
          <p:cNvGrpSpPr/>
          <p:nvPr/>
        </p:nvGrpSpPr>
        <p:grpSpPr>
          <a:xfrm>
            <a:off x="408243" y="5436806"/>
            <a:ext cx="2318611" cy="771493"/>
            <a:chOff x="837128" y="5203065"/>
            <a:chExt cx="1481070" cy="491914"/>
          </a:xfrm>
        </p:grpSpPr>
        <p:sp>
          <p:nvSpPr>
            <p:cNvPr id="22" name="文本框 21">
              <a:extLst>
                <a:ext uri="{FF2B5EF4-FFF2-40B4-BE49-F238E27FC236}">
                  <a16:creationId xmlns:a16="http://schemas.microsoft.com/office/drawing/2014/main" id="{83ABF2CF-97A0-4C55-A0A1-0B1B395BCEDD}"/>
                </a:ext>
              </a:extLst>
            </p:cNvPr>
            <p:cNvSpPr txBox="1"/>
            <p:nvPr/>
          </p:nvSpPr>
          <p:spPr>
            <a:xfrm>
              <a:off x="912237" y="5264872"/>
              <a:ext cx="1330852" cy="404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FFFF">
                      <a:lumMod val="85000"/>
                    </a:srgbClr>
                  </a:solidFill>
                  <a:latin typeface="Arial" panose="020B0604020202020204" pitchFamily="34" charset="0"/>
                  <a:ea typeface="微软雅黑" panose="020B0503020204020204" pitchFamily="34" charset="-122"/>
                </a:rPr>
                <a:t>王靖雅  </a:t>
              </a:r>
              <a:r>
                <a:rPr lang="en-US" altLang="zh-CN" dirty="0">
                  <a:solidFill>
                    <a:srgbClr val="FFFFFF">
                      <a:lumMod val="85000"/>
                    </a:srgbClr>
                  </a:solidFill>
                  <a:latin typeface="Arial" panose="020B0604020202020204" pitchFamily="34" charset="0"/>
                  <a:ea typeface="微软雅黑" panose="020B0503020204020204" pitchFamily="34" charset="-122"/>
                </a:rPr>
                <a:t>2024/03/29</a:t>
              </a:r>
            </a:p>
          </p:txBody>
        </p:sp>
        <p:sp>
          <p:nvSpPr>
            <p:cNvPr id="23" name="矩形 22">
              <a:extLst>
                <a:ext uri="{FF2B5EF4-FFF2-40B4-BE49-F238E27FC236}">
                  <a16:creationId xmlns:a16="http://schemas.microsoft.com/office/drawing/2014/main" id="{D7A4306F-5706-43EC-84FD-643CE79089FA}"/>
                </a:ext>
              </a:extLst>
            </p:cNvPr>
            <p:cNvSpPr/>
            <p:nvPr/>
          </p:nvSpPr>
          <p:spPr>
            <a:xfrm>
              <a:off x="837128" y="5203065"/>
              <a:ext cx="1481070" cy="49191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Designs - Internal</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pic>
        <p:nvPicPr>
          <p:cNvPr id="2" name="图片 1">
            <a:extLst>
              <a:ext uri="{FF2B5EF4-FFF2-40B4-BE49-F238E27FC236}">
                <a16:creationId xmlns:a16="http://schemas.microsoft.com/office/drawing/2014/main" id="{CB8468AC-22BD-49B5-8E36-1B7629B605C2}"/>
              </a:ext>
            </a:extLst>
          </p:cNvPr>
          <p:cNvPicPr>
            <a:picLocks noChangeAspect="1"/>
          </p:cNvPicPr>
          <p:nvPr/>
        </p:nvPicPr>
        <p:blipFill>
          <a:blip r:embed="rId3"/>
          <a:stretch>
            <a:fillRect/>
          </a:stretch>
        </p:blipFill>
        <p:spPr>
          <a:xfrm>
            <a:off x="695682" y="1106430"/>
            <a:ext cx="3383949" cy="1486886"/>
          </a:xfrm>
          <a:prstGeom prst="rect">
            <a:avLst/>
          </a:prstGeom>
        </p:spPr>
      </p:pic>
      <p:grpSp>
        <p:nvGrpSpPr>
          <p:cNvPr id="6" name="组合 5">
            <a:extLst>
              <a:ext uri="{FF2B5EF4-FFF2-40B4-BE49-F238E27FC236}">
                <a16:creationId xmlns:a16="http://schemas.microsoft.com/office/drawing/2014/main" id="{A54A0829-94C5-4000-8526-ED2A90207AC1}"/>
              </a:ext>
            </a:extLst>
          </p:cNvPr>
          <p:cNvGrpSpPr/>
          <p:nvPr/>
        </p:nvGrpSpPr>
        <p:grpSpPr>
          <a:xfrm>
            <a:off x="4762024" y="1786956"/>
            <a:ext cx="5878267" cy="806189"/>
            <a:chOff x="570011" y="4178494"/>
            <a:chExt cx="6420115" cy="1572827"/>
          </a:xfrm>
        </p:grpSpPr>
        <p:sp>
          <p:nvSpPr>
            <p:cNvPr id="7" name="任意多边形: 形状 6">
              <a:extLst>
                <a:ext uri="{FF2B5EF4-FFF2-40B4-BE49-F238E27FC236}">
                  <a16:creationId xmlns:a16="http://schemas.microsoft.com/office/drawing/2014/main" id="{D4224182-1BAE-4816-BA34-4EE477565328}"/>
                </a:ext>
              </a:extLst>
            </p:cNvPr>
            <p:cNvSpPr/>
            <p:nvPr/>
          </p:nvSpPr>
          <p:spPr>
            <a:xfrm>
              <a:off x="570011" y="4178494"/>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rgbClr val="00B0F0"/>
            </a:solidFill>
            <a:ln>
              <a:solidFill>
                <a:srgbClr val="00B0F0"/>
              </a:solidFill>
            </a:ln>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431" tIns="561920" rIns="11429" bIns="561919" numCol="1" spcCol="1270" anchor="ctr" anchorCtr="0">
              <a:noAutofit/>
            </a:bodyPr>
            <a:lstStyle/>
            <a:p>
              <a:pPr lvl="0" algn="ctr" defTabSz="800100">
                <a:lnSpc>
                  <a:spcPct val="90000"/>
                </a:lnSpc>
                <a:spcBef>
                  <a:spcPct val="0"/>
                </a:spcBef>
                <a:spcAft>
                  <a:spcPct val="35000"/>
                </a:spcAft>
              </a:pPr>
              <a:r>
                <a:rPr lang="en-US" sz="1600" dirty="0"/>
                <a:t>Adaptive</a:t>
              </a:r>
              <a:endParaRPr lang="en-US" sz="1200" kern="1200" dirty="0"/>
            </a:p>
          </p:txBody>
        </p:sp>
        <p:sp>
          <p:nvSpPr>
            <p:cNvPr id="8" name="任意多边形: 形状 7">
              <a:extLst>
                <a:ext uri="{FF2B5EF4-FFF2-40B4-BE49-F238E27FC236}">
                  <a16:creationId xmlns:a16="http://schemas.microsoft.com/office/drawing/2014/main" id="{F3470DD5-165E-460D-B6E5-196F2451024E}"/>
                </a:ext>
              </a:extLst>
            </p:cNvPr>
            <p:cNvSpPr/>
            <p:nvPr/>
          </p:nvSpPr>
          <p:spPr>
            <a:xfrm>
              <a:off x="1670991" y="4178496"/>
              <a:ext cx="5319135" cy="1022337"/>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rgbClr val="00B0F0"/>
              </a:solidFill>
            </a:ln>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62606" rIns="62606" bIns="62606" numCol="1" spcCol="1270" anchor="ctr" anchorCtr="0">
              <a:noAutofit/>
            </a:bodyPr>
            <a:lstStyle/>
            <a:p>
              <a:pPr marL="228600" lvl="1" indent="-228600" defTabSz="889000">
                <a:spcBef>
                  <a:spcPct val="0"/>
                </a:spcBef>
                <a:spcAft>
                  <a:spcPct val="15000"/>
                </a:spcAft>
                <a:buFontTx/>
                <a:buChar char="•"/>
              </a:pPr>
              <a:r>
                <a:rPr lang="en-US" sz="1600" dirty="0"/>
                <a:t>Analyze variables [TFL Specifications]</a:t>
              </a:r>
            </a:p>
            <a:p>
              <a:pPr marL="228600" lvl="1" indent="-228600" defTabSz="889000">
                <a:spcBef>
                  <a:spcPct val="0"/>
                </a:spcBef>
                <a:spcAft>
                  <a:spcPct val="15000"/>
                </a:spcAft>
                <a:buFontTx/>
                <a:buChar char="•"/>
              </a:pPr>
              <a:endParaRPr lang="en-US" sz="1600" dirty="0"/>
            </a:p>
          </p:txBody>
        </p:sp>
      </p:grpSp>
      <p:grpSp>
        <p:nvGrpSpPr>
          <p:cNvPr id="9" name="组合 8">
            <a:extLst>
              <a:ext uri="{FF2B5EF4-FFF2-40B4-BE49-F238E27FC236}">
                <a16:creationId xmlns:a16="http://schemas.microsoft.com/office/drawing/2014/main" id="{E1AFFCC3-655E-4C86-99D8-D126D0BC7BDD}"/>
              </a:ext>
            </a:extLst>
          </p:cNvPr>
          <p:cNvGrpSpPr/>
          <p:nvPr/>
        </p:nvGrpSpPr>
        <p:grpSpPr>
          <a:xfrm>
            <a:off x="4762024" y="1003413"/>
            <a:ext cx="5877074" cy="806189"/>
            <a:chOff x="547222" y="2773345"/>
            <a:chExt cx="6426419" cy="1572827"/>
          </a:xfrm>
        </p:grpSpPr>
        <p:sp>
          <p:nvSpPr>
            <p:cNvPr id="10" name="任意多边形: 形状 9">
              <a:extLst>
                <a:ext uri="{FF2B5EF4-FFF2-40B4-BE49-F238E27FC236}">
                  <a16:creationId xmlns:a16="http://schemas.microsoft.com/office/drawing/2014/main" id="{02B8D287-053F-459C-9C4A-A1188EECA353}"/>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lvl="0" algn="ctr" defTabSz="1066800">
                <a:lnSpc>
                  <a:spcPct val="90000"/>
                </a:lnSpc>
                <a:spcBef>
                  <a:spcPct val="0"/>
                </a:spcBef>
                <a:spcAft>
                  <a:spcPct val="35000"/>
                </a:spcAft>
              </a:pPr>
              <a:r>
                <a:rPr lang="en-US" sz="1600" dirty="0"/>
                <a:t>Foundation</a:t>
              </a:r>
              <a:endParaRPr lang="en-US" sz="1600" kern="1200" dirty="0"/>
            </a:p>
          </p:txBody>
        </p:sp>
        <p:sp>
          <p:nvSpPr>
            <p:cNvPr id="11" name="任意多边形: 形状 10">
              <a:extLst>
                <a:ext uri="{FF2B5EF4-FFF2-40B4-BE49-F238E27FC236}">
                  <a16:creationId xmlns:a16="http://schemas.microsoft.com/office/drawing/2014/main" id="{337CC0D5-D43F-4FBC-B93E-AD1EFE092FCD}"/>
                </a:ext>
              </a:extLst>
            </p:cNvPr>
            <p:cNvSpPr/>
            <p:nvPr/>
          </p:nvSpPr>
          <p:spPr>
            <a:xfrm>
              <a:off x="1648202" y="2773347"/>
              <a:ext cx="5325439"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algn="l" defTabSz="1066800">
                <a:lnSpc>
                  <a:spcPct val="90000"/>
                </a:lnSpc>
                <a:spcBef>
                  <a:spcPct val="0"/>
                </a:spcBef>
                <a:spcAft>
                  <a:spcPct val="15000"/>
                </a:spcAft>
                <a:buChar char="•"/>
              </a:pPr>
              <a:r>
                <a:rPr lang="en-US" sz="1600" dirty="0"/>
                <a:t>TFL types &amp; TFL formats</a:t>
              </a:r>
            </a:p>
            <a:p>
              <a:pPr marL="228600" lvl="1" indent="-228600" defTabSz="1066800">
                <a:lnSpc>
                  <a:spcPct val="90000"/>
                </a:lnSpc>
                <a:spcBef>
                  <a:spcPct val="0"/>
                </a:spcBef>
                <a:spcAft>
                  <a:spcPct val="15000"/>
                </a:spcAft>
                <a:buFontTx/>
                <a:buChar char="•"/>
              </a:pPr>
              <a:r>
                <a:rPr lang="en-US" sz="1600" dirty="0"/>
                <a:t>Generate method &amp; packages</a:t>
              </a:r>
            </a:p>
          </p:txBody>
        </p:sp>
      </p:grpSp>
      <p:grpSp>
        <p:nvGrpSpPr>
          <p:cNvPr id="12" name="组合 11">
            <a:extLst>
              <a:ext uri="{FF2B5EF4-FFF2-40B4-BE49-F238E27FC236}">
                <a16:creationId xmlns:a16="http://schemas.microsoft.com/office/drawing/2014/main" id="{CB4702C0-A094-4921-B982-C12D18B0C776}"/>
              </a:ext>
            </a:extLst>
          </p:cNvPr>
          <p:cNvGrpSpPr/>
          <p:nvPr/>
        </p:nvGrpSpPr>
        <p:grpSpPr>
          <a:xfrm>
            <a:off x="798174" y="3391623"/>
            <a:ext cx="2833245" cy="546064"/>
            <a:chOff x="3259" y="268938"/>
            <a:chExt cx="2833245" cy="546064"/>
          </a:xfrm>
          <a:solidFill>
            <a:srgbClr val="FFC000"/>
          </a:solidFill>
        </p:grpSpPr>
        <p:sp>
          <p:nvSpPr>
            <p:cNvPr id="13" name="矩形 12">
              <a:extLst>
                <a:ext uri="{FF2B5EF4-FFF2-40B4-BE49-F238E27FC236}">
                  <a16:creationId xmlns:a16="http://schemas.microsoft.com/office/drawing/2014/main" id="{CE2AB7D4-B4ED-4E7D-BC8D-2324756B2794}"/>
                </a:ext>
              </a:extLst>
            </p:cNvPr>
            <p:cNvSpPr/>
            <p:nvPr/>
          </p:nvSpPr>
          <p:spPr>
            <a:xfrm>
              <a:off x="3259" y="268938"/>
              <a:ext cx="2833245" cy="546064"/>
            </a:xfrm>
            <a:prstGeom prst="rect">
              <a:avLst/>
            </a:prstGeom>
            <a:grpFill/>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文本框 13">
              <a:extLst>
                <a:ext uri="{FF2B5EF4-FFF2-40B4-BE49-F238E27FC236}">
                  <a16:creationId xmlns:a16="http://schemas.microsoft.com/office/drawing/2014/main" id="{91EABBF1-8B94-4A5A-B30C-73A48ACE2B81}"/>
                </a:ext>
              </a:extLst>
            </p:cNvPr>
            <p:cNvSpPr txBox="1"/>
            <p:nvPr/>
          </p:nvSpPr>
          <p:spPr>
            <a:xfrm>
              <a:off x="3259" y="268938"/>
              <a:ext cx="2833245" cy="546064"/>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lvl="0" algn="ctr"/>
              <a:r>
                <a:rPr lang="en-US" sz="1600" dirty="0"/>
                <a:t>TFL Specifications</a:t>
              </a:r>
            </a:p>
          </p:txBody>
        </p:sp>
      </p:grpSp>
      <p:grpSp>
        <p:nvGrpSpPr>
          <p:cNvPr id="15" name="组合 14">
            <a:extLst>
              <a:ext uri="{FF2B5EF4-FFF2-40B4-BE49-F238E27FC236}">
                <a16:creationId xmlns:a16="http://schemas.microsoft.com/office/drawing/2014/main" id="{82571C8E-F34B-4BC3-974E-271D48C0AEAA}"/>
              </a:ext>
            </a:extLst>
          </p:cNvPr>
          <p:cNvGrpSpPr/>
          <p:nvPr/>
        </p:nvGrpSpPr>
        <p:grpSpPr>
          <a:xfrm>
            <a:off x="798174" y="3937687"/>
            <a:ext cx="2833245" cy="2455059"/>
            <a:chOff x="3259" y="815003"/>
            <a:chExt cx="1731799" cy="2455059"/>
          </a:xfrm>
        </p:grpSpPr>
        <p:sp>
          <p:nvSpPr>
            <p:cNvPr id="16" name="矩形 15">
              <a:extLst>
                <a:ext uri="{FF2B5EF4-FFF2-40B4-BE49-F238E27FC236}">
                  <a16:creationId xmlns:a16="http://schemas.microsoft.com/office/drawing/2014/main" id="{2CB9CBAA-21D5-4AD8-AEBC-B6E544AEDFA5}"/>
                </a:ext>
              </a:extLst>
            </p:cNvPr>
            <p:cNvSpPr/>
            <p:nvPr/>
          </p:nvSpPr>
          <p:spPr>
            <a:xfrm>
              <a:off x="3259" y="815003"/>
              <a:ext cx="1731799" cy="2455059"/>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文本框 16">
              <a:extLst>
                <a:ext uri="{FF2B5EF4-FFF2-40B4-BE49-F238E27FC236}">
                  <a16:creationId xmlns:a16="http://schemas.microsoft.com/office/drawing/2014/main" id="{EA284C88-1724-4E5D-993F-7B96156F1528}"/>
                </a:ext>
              </a:extLst>
            </p:cNvPr>
            <p:cNvSpPr txBox="1"/>
            <p:nvPr/>
          </p:nvSpPr>
          <p:spPr>
            <a:xfrm>
              <a:off x="3259" y="815003"/>
              <a:ext cx="1731799" cy="2455059"/>
            </a:xfrm>
            <a:prstGeom prst="rect">
              <a:avLst/>
            </a:prstGeom>
            <a:solidFill>
              <a:schemeClr val="accent4">
                <a:lumMod val="20000"/>
                <a:lumOff val="80000"/>
              </a:schemeClr>
            </a:solid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defTabSz="666750">
                <a:lnSpc>
                  <a:spcPct val="90000"/>
                </a:lnSpc>
                <a:spcBef>
                  <a:spcPct val="0"/>
                </a:spcBef>
                <a:spcAft>
                  <a:spcPct val="15000"/>
                </a:spcAft>
                <a:buChar char="•"/>
              </a:pPr>
              <a:r>
                <a:rPr lang="en-US" sz="1500" dirty="0"/>
                <a:t>Title</a:t>
              </a:r>
            </a:p>
            <a:p>
              <a:pPr marL="114300" lvl="1" indent="-114300" defTabSz="666750">
                <a:lnSpc>
                  <a:spcPct val="90000"/>
                </a:lnSpc>
                <a:spcBef>
                  <a:spcPct val="0"/>
                </a:spcBef>
                <a:spcAft>
                  <a:spcPct val="15000"/>
                </a:spcAft>
                <a:buChar char="•"/>
              </a:pPr>
              <a:r>
                <a:rPr lang="en-US" sz="1500" dirty="0"/>
                <a:t>Footnote</a:t>
              </a:r>
            </a:p>
            <a:p>
              <a:pPr marL="114300" lvl="1" indent="-114300" defTabSz="666750">
                <a:lnSpc>
                  <a:spcPct val="90000"/>
                </a:lnSpc>
                <a:spcBef>
                  <a:spcPct val="0"/>
                </a:spcBef>
                <a:spcAft>
                  <a:spcPct val="15000"/>
                </a:spcAft>
                <a:buChar char="•"/>
              </a:pPr>
              <a:r>
                <a:rPr lang="en-US" sz="1500" dirty="0"/>
                <a:t>Variables label</a:t>
              </a:r>
            </a:p>
            <a:p>
              <a:pPr marL="114300" lvl="1" indent="-114300" defTabSz="666750">
                <a:lnSpc>
                  <a:spcPct val="90000"/>
                </a:lnSpc>
                <a:spcBef>
                  <a:spcPct val="0"/>
                </a:spcBef>
                <a:spcAft>
                  <a:spcPct val="15000"/>
                </a:spcAft>
                <a:buChar char="•"/>
              </a:pPr>
              <a:endParaRPr lang="en-US" sz="1500" dirty="0"/>
            </a:p>
            <a:p>
              <a:pPr marL="0" lvl="1" defTabSz="666750">
                <a:lnSpc>
                  <a:spcPct val="90000"/>
                </a:lnSpc>
                <a:spcBef>
                  <a:spcPct val="0"/>
                </a:spcBef>
                <a:spcAft>
                  <a:spcPct val="15000"/>
                </a:spcAft>
              </a:pPr>
              <a:r>
                <a:rPr lang="en-US" sz="1600" dirty="0"/>
                <a:t>Descriptive Table:</a:t>
              </a:r>
              <a:endParaRPr lang="en-US" sz="1500" dirty="0"/>
            </a:p>
            <a:p>
              <a:pPr marL="114300" lvl="1" indent="-114300" defTabSz="666750">
                <a:lnSpc>
                  <a:spcPct val="90000"/>
                </a:lnSpc>
                <a:spcBef>
                  <a:spcPct val="0"/>
                </a:spcBef>
                <a:spcAft>
                  <a:spcPct val="15000"/>
                </a:spcAft>
                <a:buChar char="•"/>
              </a:pPr>
              <a:r>
                <a:rPr lang="en-US" sz="1500" dirty="0"/>
                <a:t>Variables and datasets (</a:t>
              </a:r>
              <a:r>
                <a:rPr lang="en-US" sz="1500" dirty="0" err="1"/>
                <a:t>ADaM</a:t>
              </a:r>
              <a:r>
                <a:rPr lang="en-US" sz="1500" dirty="0"/>
                <a:t>-like) needed for each TFL </a:t>
              </a:r>
            </a:p>
          </p:txBody>
        </p:sp>
      </p:grpSp>
      <p:pic>
        <p:nvPicPr>
          <p:cNvPr id="18" name="Picture 4" descr="文件icon图片大全_文件icon图片素材【PNG免费下载】-90设计网">
            <a:extLst>
              <a:ext uri="{FF2B5EF4-FFF2-40B4-BE49-F238E27FC236}">
                <a16:creationId xmlns:a16="http://schemas.microsoft.com/office/drawing/2014/main" id="{59E3C68E-0E83-43BD-BBDC-5B9D6383F7A0}"/>
              </a:ext>
            </a:extLst>
          </p:cNvPr>
          <p:cNvPicPr>
            <a:picLocks noChangeAspect="1" noChangeArrowheads="1"/>
          </p:cNvPicPr>
          <p:nvPr/>
        </p:nvPicPr>
        <p:blipFill rotWithShape="1">
          <a:blip r:embed="rId4">
            <a:duotone>
              <a:schemeClr val="accent4">
                <a:shade val="45000"/>
                <a:satMod val="135000"/>
              </a:schemeClr>
              <a:prstClr val="white"/>
            </a:duotone>
            <a:extLst>
              <a:ext uri="{BEBA8EAE-BF5A-486C-A8C5-ECC9F3942E4B}">
                <a14:imgProps xmlns:a14="http://schemas.microsoft.com/office/drawing/2010/main">
                  <a14:imgLayer r:embed="rId5">
                    <a14:imgEffect>
                      <a14:colorTemperature colorTemp="4792"/>
                    </a14:imgEffect>
                    <a14:imgEffect>
                      <a14:saturation sat="151000"/>
                    </a14:imgEffect>
                  </a14:imgLayer>
                </a14:imgProps>
              </a:ext>
              <a:ext uri="{28A0092B-C50C-407E-A947-70E740481C1C}">
                <a14:useLocalDpi xmlns:a14="http://schemas.microsoft.com/office/drawing/2010/main" val="0"/>
              </a:ext>
            </a:extLst>
          </a:blip>
          <a:srcRect l="27662" t="26334" r="27994" b="28141"/>
          <a:stretch/>
        </p:blipFill>
        <p:spPr bwMode="auto">
          <a:xfrm>
            <a:off x="1584845" y="2366067"/>
            <a:ext cx="876136" cy="899434"/>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a:extLst>
              <a:ext uri="{FF2B5EF4-FFF2-40B4-BE49-F238E27FC236}">
                <a16:creationId xmlns:a16="http://schemas.microsoft.com/office/drawing/2014/main" id="{E48B4D97-7E0F-4302-A9FC-2BCDFDA8863F}"/>
              </a:ext>
            </a:extLst>
          </p:cNvPr>
          <p:cNvPicPr>
            <a:picLocks noChangeAspect="1"/>
          </p:cNvPicPr>
          <p:nvPr/>
        </p:nvPicPr>
        <p:blipFill>
          <a:blip r:embed="rId6"/>
          <a:stretch>
            <a:fillRect/>
          </a:stretch>
        </p:blipFill>
        <p:spPr>
          <a:xfrm>
            <a:off x="4069702" y="2815784"/>
            <a:ext cx="4345297" cy="33608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图片 22">
            <a:extLst>
              <a:ext uri="{FF2B5EF4-FFF2-40B4-BE49-F238E27FC236}">
                <a16:creationId xmlns:a16="http://schemas.microsoft.com/office/drawing/2014/main" id="{D7567770-8FE2-4BDA-A01A-0F6478B47EA4}"/>
              </a:ext>
            </a:extLst>
          </p:cNvPr>
          <p:cNvPicPr>
            <a:picLocks noChangeAspect="1"/>
          </p:cNvPicPr>
          <p:nvPr/>
        </p:nvPicPr>
        <p:blipFill>
          <a:blip r:embed="rId7"/>
          <a:stretch>
            <a:fillRect/>
          </a:stretch>
        </p:blipFill>
        <p:spPr>
          <a:xfrm>
            <a:off x="8750682" y="2824502"/>
            <a:ext cx="2633558" cy="331877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图片 27">
            <a:extLst>
              <a:ext uri="{FF2B5EF4-FFF2-40B4-BE49-F238E27FC236}">
                <a16:creationId xmlns:a16="http://schemas.microsoft.com/office/drawing/2014/main" id="{57EE1064-F57A-4DA5-9021-55821A5407DA}"/>
              </a:ext>
            </a:extLst>
          </p:cNvPr>
          <p:cNvPicPr>
            <a:picLocks noChangeAspect="1"/>
          </p:cNvPicPr>
          <p:nvPr/>
        </p:nvPicPr>
        <p:blipFill>
          <a:blip r:embed="rId8"/>
          <a:stretch>
            <a:fillRect/>
          </a:stretch>
        </p:blipFill>
        <p:spPr>
          <a:xfrm>
            <a:off x="4069702" y="2764906"/>
            <a:ext cx="6839600" cy="3564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图片 25">
            <a:extLst>
              <a:ext uri="{FF2B5EF4-FFF2-40B4-BE49-F238E27FC236}">
                <a16:creationId xmlns:a16="http://schemas.microsoft.com/office/drawing/2014/main" id="{A1FEAC21-2D4C-4605-A7BA-3C80B209086B}"/>
              </a:ext>
            </a:extLst>
          </p:cNvPr>
          <p:cNvPicPr>
            <a:picLocks noChangeAspect="1"/>
          </p:cNvPicPr>
          <p:nvPr/>
        </p:nvPicPr>
        <p:blipFill>
          <a:blip r:embed="rId9"/>
          <a:stretch>
            <a:fillRect/>
          </a:stretch>
        </p:blipFill>
        <p:spPr>
          <a:xfrm>
            <a:off x="6751218" y="2579051"/>
            <a:ext cx="2394957" cy="356423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9" name="矩形 28">
            <a:extLst>
              <a:ext uri="{FF2B5EF4-FFF2-40B4-BE49-F238E27FC236}">
                <a16:creationId xmlns:a16="http://schemas.microsoft.com/office/drawing/2014/main" id="{24776472-7C14-484E-B1CF-9D38C98AE330}"/>
              </a:ext>
            </a:extLst>
          </p:cNvPr>
          <p:cNvSpPr/>
          <p:nvPr/>
        </p:nvSpPr>
        <p:spPr>
          <a:xfrm>
            <a:off x="5555205" y="4084680"/>
            <a:ext cx="4786984" cy="589072"/>
          </a:xfrm>
          <a:prstGeom prst="rect">
            <a:avLst/>
          </a:prstGeom>
          <a:solidFill>
            <a:schemeClr val="bg1"/>
          </a:solidFill>
          <a:ln w="28575">
            <a:solidFill>
              <a:srgbClr val="92D050"/>
            </a:solidFill>
          </a:ln>
        </p:spPr>
        <p:txBody>
          <a:bodyPr wrap="square">
            <a:spAutoFit/>
          </a:bodyPr>
          <a:lstStyle/>
          <a:p>
            <a:pPr marL="342917" indent="-342917">
              <a:lnSpc>
                <a:spcPct val="150000"/>
              </a:lnSpc>
              <a:spcAft>
                <a:spcPts val="600"/>
              </a:spcAft>
              <a:buFont typeface="Wingdings" panose="05000000000000000000" pitchFamily="2" charset="2"/>
              <a:buChar char="ü"/>
            </a:pPr>
            <a:r>
              <a:rPr lang="en-US" altLang="zh-CN" sz="2400" b="1" dirty="0">
                <a:solidFill>
                  <a:srgbClr val="00B050"/>
                </a:solidFill>
              </a:rPr>
              <a:t>Easy for non-programmers to use</a:t>
            </a:r>
          </a:p>
        </p:txBody>
      </p:sp>
    </p:spTree>
    <p:extLst>
      <p:ext uri="{BB962C8B-B14F-4D97-AF65-F5344CB8AC3E}">
        <p14:creationId xmlns:p14="http://schemas.microsoft.com/office/powerpoint/2010/main" val="305831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randombar(horizontal)">
                                      <p:cBhvr>
                                        <p:cTn id="14" dur="500"/>
                                        <p:tgtEl>
                                          <p:spTgt spid="18"/>
                                        </p:tgtEl>
                                      </p:cBhvr>
                                    </p:animEffect>
                                  </p:childTnLst>
                                </p:cTn>
                              </p:par>
                              <p:par>
                                <p:cTn id="15" presetID="14" presetClass="entr" presetSubtype="1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par>
                                <p:cTn id="18" presetID="14" presetClass="entr" presetSubtype="10"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par>
                          <p:cTn id="21" fill="hold">
                            <p:stCondLst>
                              <p:cond delay="500"/>
                            </p:stCondLst>
                            <p:childTnLst>
                              <p:par>
                                <p:cTn id="22" presetID="1" presetClass="entr" presetSubtype="0" fill="hold" nodeType="afterEffect">
                                  <p:stCondLst>
                                    <p:cond delay="0"/>
                                  </p:stCondLst>
                                  <p:childTnLst>
                                    <p:set>
                                      <p:cBhvr>
                                        <p:cTn id="23" dur="1" fill="hold">
                                          <p:stCondLst>
                                            <p:cond delay="0"/>
                                          </p:stCondLst>
                                        </p:cTn>
                                        <p:tgtEl>
                                          <p:spTgt spid="2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1000"/>
                                        <p:tgtEl>
                                          <p:spTgt spid="23"/>
                                        </p:tgtEl>
                                      </p:cBhvr>
                                    </p:animEffect>
                                    <p:anim calcmode="lin" valueType="num">
                                      <p:cBhvr>
                                        <p:cTn id="29" dur="1000" fill="hold"/>
                                        <p:tgtEl>
                                          <p:spTgt spid="23"/>
                                        </p:tgtEl>
                                        <p:attrNameLst>
                                          <p:attrName>ppt_x</p:attrName>
                                        </p:attrNameLst>
                                      </p:cBhvr>
                                      <p:tavLst>
                                        <p:tav tm="0">
                                          <p:val>
                                            <p:strVal val="#ppt_x"/>
                                          </p:val>
                                        </p:tav>
                                        <p:tav tm="100000">
                                          <p:val>
                                            <p:strVal val="#ppt_x"/>
                                          </p:val>
                                        </p:tav>
                                      </p:tavLst>
                                    </p:anim>
                                    <p:anim calcmode="lin" valueType="num">
                                      <p:cBhvr>
                                        <p:cTn id="3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fade">
                                      <p:cBhvr>
                                        <p:cTn id="35" dur="1000"/>
                                        <p:tgtEl>
                                          <p:spTgt spid="28"/>
                                        </p:tgtEl>
                                      </p:cBhvr>
                                    </p:animEffect>
                                    <p:anim calcmode="lin" valueType="num">
                                      <p:cBhvr>
                                        <p:cTn id="36" dur="1000" fill="hold"/>
                                        <p:tgtEl>
                                          <p:spTgt spid="28"/>
                                        </p:tgtEl>
                                        <p:attrNameLst>
                                          <p:attrName>ppt_x</p:attrName>
                                        </p:attrNameLst>
                                      </p:cBhvr>
                                      <p:tavLst>
                                        <p:tav tm="0">
                                          <p:val>
                                            <p:strVal val="#ppt_x"/>
                                          </p:val>
                                        </p:tav>
                                        <p:tav tm="100000">
                                          <p:val>
                                            <p:strVal val="#ppt_x"/>
                                          </p:val>
                                        </p:tav>
                                      </p:tavLst>
                                    </p:anim>
                                    <p:anim calcmode="lin" valueType="num">
                                      <p:cBhvr>
                                        <p:cTn id="3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6"/>
                                        </p:tgtEl>
                                        <p:attrNameLst>
                                          <p:attrName>style.visibility</p:attrName>
                                        </p:attrNameLst>
                                      </p:cBhvr>
                                      <p:to>
                                        <p:strVal val="visible"/>
                                      </p:to>
                                    </p:set>
                                    <p:anim calcmode="lin" valueType="num">
                                      <p:cBhvr additive="base">
                                        <p:cTn id="42" dur="500" fill="hold"/>
                                        <p:tgtEl>
                                          <p:spTgt spid="26"/>
                                        </p:tgtEl>
                                        <p:attrNameLst>
                                          <p:attrName>ppt_x</p:attrName>
                                        </p:attrNameLst>
                                      </p:cBhvr>
                                      <p:tavLst>
                                        <p:tav tm="0">
                                          <p:val>
                                            <p:strVal val="#ppt_x"/>
                                          </p:val>
                                        </p:tav>
                                        <p:tav tm="100000">
                                          <p:val>
                                            <p:strVal val="#ppt_x"/>
                                          </p:val>
                                        </p:tav>
                                      </p:tavLst>
                                    </p:anim>
                                    <p:anim calcmode="lin" valueType="num">
                                      <p:cBhvr additive="base">
                                        <p:cTn id="43"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9"/>
                                        </p:tgtEl>
                                        <p:attrNameLst>
                                          <p:attrName>style.visibility</p:attrName>
                                        </p:attrNameLst>
                                      </p:cBhvr>
                                      <p:to>
                                        <p:strVal val="visible"/>
                                      </p:to>
                                    </p:set>
                                    <p:anim calcmode="lin" valueType="num">
                                      <p:cBhvr additive="base">
                                        <p:cTn id="48" dur="500" fill="hold"/>
                                        <p:tgtEl>
                                          <p:spTgt spid="29"/>
                                        </p:tgtEl>
                                        <p:attrNameLst>
                                          <p:attrName>ppt_x</p:attrName>
                                        </p:attrNameLst>
                                      </p:cBhvr>
                                      <p:tavLst>
                                        <p:tav tm="0">
                                          <p:val>
                                            <p:strVal val="#ppt_x"/>
                                          </p:val>
                                        </p:tav>
                                        <p:tav tm="100000">
                                          <p:val>
                                            <p:strVal val="#ppt_x"/>
                                          </p:val>
                                        </p:tav>
                                      </p:tavLst>
                                    </p:anim>
                                    <p:anim calcmode="lin" valueType="num">
                                      <p:cBhvr additive="base">
                                        <p:cTn id="49"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Designs - UI</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pic>
        <p:nvPicPr>
          <p:cNvPr id="2" name="图片 1">
            <a:extLst>
              <a:ext uri="{FF2B5EF4-FFF2-40B4-BE49-F238E27FC236}">
                <a16:creationId xmlns:a16="http://schemas.microsoft.com/office/drawing/2014/main" id="{CB8468AC-22BD-49B5-8E36-1B7629B605C2}"/>
              </a:ext>
            </a:extLst>
          </p:cNvPr>
          <p:cNvPicPr>
            <a:picLocks noChangeAspect="1"/>
          </p:cNvPicPr>
          <p:nvPr/>
        </p:nvPicPr>
        <p:blipFill>
          <a:blip r:embed="rId3"/>
          <a:stretch>
            <a:fillRect/>
          </a:stretch>
        </p:blipFill>
        <p:spPr>
          <a:xfrm>
            <a:off x="695682" y="1106430"/>
            <a:ext cx="3383949" cy="1486886"/>
          </a:xfrm>
          <a:prstGeom prst="rect">
            <a:avLst/>
          </a:prstGeom>
        </p:spPr>
      </p:pic>
      <p:grpSp>
        <p:nvGrpSpPr>
          <p:cNvPr id="6" name="组合 5">
            <a:extLst>
              <a:ext uri="{FF2B5EF4-FFF2-40B4-BE49-F238E27FC236}">
                <a16:creationId xmlns:a16="http://schemas.microsoft.com/office/drawing/2014/main" id="{A54A0829-94C5-4000-8526-ED2A90207AC1}"/>
              </a:ext>
            </a:extLst>
          </p:cNvPr>
          <p:cNvGrpSpPr/>
          <p:nvPr/>
        </p:nvGrpSpPr>
        <p:grpSpPr>
          <a:xfrm>
            <a:off x="4762024" y="1786956"/>
            <a:ext cx="5878267" cy="806189"/>
            <a:chOff x="570011" y="4178494"/>
            <a:chExt cx="6420115" cy="1572827"/>
          </a:xfrm>
        </p:grpSpPr>
        <p:sp>
          <p:nvSpPr>
            <p:cNvPr id="7" name="任意多边形: 形状 6">
              <a:extLst>
                <a:ext uri="{FF2B5EF4-FFF2-40B4-BE49-F238E27FC236}">
                  <a16:creationId xmlns:a16="http://schemas.microsoft.com/office/drawing/2014/main" id="{D4224182-1BAE-4816-BA34-4EE477565328}"/>
                </a:ext>
              </a:extLst>
            </p:cNvPr>
            <p:cNvSpPr/>
            <p:nvPr/>
          </p:nvSpPr>
          <p:spPr>
            <a:xfrm>
              <a:off x="570011" y="4178494"/>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rgbClr val="00B0F0"/>
            </a:solidFill>
            <a:ln>
              <a:solidFill>
                <a:srgbClr val="00B0F0"/>
              </a:solidFill>
            </a:ln>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431" tIns="561920" rIns="11429" bIns="561919" numCol="1" spcCol="1270" anchor="ctr" anchorCtr="0">
              <a:noAutofit/>
            </a:bodyPr>
            <a:lstStyle/>
            <a:p>
              <a:pPr lvl="0" algn="ctr" defTabSz="800100">
                <a:lnSpc>
                  <a:spcPct val="90000"/>
                </a:lnSpc>
                <a:spcBef>
                  <a:spcPct val="0"/>
                </a:spcBef>
                <a:spcAft>
                  <a:spcPct val="35000"/>
                </a:spcAft>
              </a:pPr>
              <a:r>
                <a:rPr lang="en-US" sz="1600" dirty="0"/>
                <a:t>Adaptive</a:t>
              </a:r>
              <a:endParaRPr lang="en-US" sz="1200" kern="1200" dirty="0"/>
            </a:p>
          </p:txBody>
        </p:sp>
        <p:sp>
          <p:nvSpPr>
            <p:cNvPr id="8" name="任意多边形: 形状 7">
              <a:extLst>
                <a:ext uri="{FF2B5EF4-FFF2-40B4-BE49-F238E27FC236}">
                  <a16:creationId xmlns:a16="http://schemas.microsoft.com/office/drawing/2014/main" id="{F3470DD5-165E-460D-B6E5-196F2451024E}"/>
                </a:ext>
              </a:extLst>
            </p:cNvPr>
            <p:cNvSpPr/>
            <p:nvPr/>
          </p:nvSpPr>
          <p:spPr>
            <a:xfrm>
              <a:off x="1670991" y="4178496"/>
              <a:ext cx="5319135" cy="1022337"/>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rgbClr val="00B0F0"/>
              </a:solidFill>
            </a:ln>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62606" rIns="62606" bIns="62606" numCol="1" spcCol="1270" anchor="ctr" anchorCtr="0">
              <a:noAutofit/>
            </a:bodyPr>
            <a:lstStyle/>
            <a:p>
              <a:pPr marL="228600" lvl="1" indent="-228600" defTabSz="889000">
                <a:spcBef>
                  <a:spcPct val="0"/>
                </a:spcBef>
                <a:spcAft>
                  <a:spcPct val="15000"/>
                </a:spcAft>
                <a:buFontTx/>
                <a:buChar char="•"/>
              </a:pPr>
              <a:r>
                <a:rPr lang="en-US" sz="1600" dirty="0"/>
                <a:t>Analyze variables [TFL Specifications]</a:t>
              </a:r>
            </a:p>
            <a:p>
              <a:pPr marL="228600" lvl="1" indent="-228600" defTabSz="889000">
                <a:spcBef>
                  <a:spcPct val="0"/>
                </a:spcBef>
                <a:spcAft>
                  <a:spcPct val="15000"/>
                </a:spcAft>
                <a:buFontTx/>
                <a:buChar char="•"/>
              </a:pPr>
              <a:r>
                <a:rPr lang="en-US" sz="1600" dirty="0"/>
                <a:t>UI options [by needed]</a:t>
              </a:r>
            </a:p>
          </p:txBody>
        </p:sp>
      </p:grpSp>
      <p:grpSp>
        <p:nvGrpSpPr>
          <p:cNvPr id="9" name="组合 8">
            <a:extLst>
              <a:ext uri="{FF2B5EF4-FFF2-40B4-BE49-F238E27FC236}">
                <a16:creationId xmlns:a16="http://schemas.microsoft.com/office/drawing/2014/main" id="{E1AFFCC3-655E-4C86-99D8-D126D0BC7BDD}"/>
              </a:ext>
            </a:extLst>
          </p:cNvPr>
          <p:cNvGrpSpPr/>
          <p:nvPr/>
        </p:nvGrpSpPr>
        <p:grpSpPr>
          <a:xfrm>
            <a:off x="4762024" y="1003413"/>
            <a:ext cx="5877074" cy="806189"/>
            <a:chOff x="547222" y="2773345"/>
            <a:chExt cx="6426419" cy="1572827"/>
          </a:xfrm>
        </p:grpSpPr>
        <p:sp>
          <p:nvSpPr>
            <p:cNvPr id="10" name="任意多边形: 形状 9">
              <a:extLst>
                <a:ext uri="{FF2B5EF4-FFF2-40B4-BE49-F238E27FC236}">
                  <a16:creationId xmlns:a16="http://schemas.microsoft.com/office/drawing/2014/main" id="{02B8D287-053F-459C-9C4A-A1188EECA353}"/>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lvl="0" algn="ctr" defTabSz="1066800">
                <a:lnSpc>
                  <a:spcPct val="90000"/>
                </a:lnSpc>
                <a:spcBef>
                  <a:spcPct val="0"/>
                </a:spcBef>
                <a:spcAft>
                  <a:spcPct val="35000"/>
                </a:spcAft>
              </a:pPr>
              <a:r>
                <a:rPr lang="en-US" sz="1600" dirty="0"/>
                <a:t>Foundation</a:t>
              </a:r>
              <a:endParaRPr lang="en-US" sz="1600" kern="1200" dirty="0"/>
            </a:p>
          </p:txBody>
        </p:sp>
        <p:sp>
          <p:nvSpPr>
            <p:cNvPr id="11" name="任意多边形: 形状 10">
              <a:extLst>
                <a:ext uri="{FF2B5EF4-FFF2-40B4-BE49-F238E27FC236}">
                  <a16:creationId xmlns:a16="http://schemas.microsoft.com/office/drawing/2014/main" id="{337CC0D5-D43F-4FBC-B93E-AD1EFE092FCD}"/>
                </a:ext>
              </a:extLst>
            </p:cNvPr>
            <p:cNvSpPr/>
            <p:nvPr/>
          </p:nvSpPr>
          <p:spPr>
            <a:xfrm>
              <a:off x="1648202" y="2773347"/>
              <a:ext cx="5325439"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algn="l" defTabSz="1066800">
                <a:lnSpc>
                  <a:spcPct val="90000"/>
                </a:lnSpc>
                <a:spcBef>
                  <a:spcPct val="0"/>
                </a:spcBef>
                <a:spcAft>
                  <a:spcPct val="15000"/>
                </a:spcAft>
                <a:buChar char="•"/>
              </a:pPr>
              <a:r>
                <a:rPr lang="en-US" sz="1600" dirty="0"/>
                <a:t>TFL types &amp; TFL formats</a:t>
              </a:r>
            </a:p>
            <a:p>
              <a:pPr marL="228600" lvl="1" indent="-228600" defTabSz="1066800">
                <a:lnSpc>
                  <a:spcPct val="90000"/>
                </a:lnSpc>
                <a:spcBef>
                  <a:spcPct val="0"/>
                </a:spcBef>
                <a:spcAft>
                  <a:spcPct val="15000"/>
                </a:spcAft>
                <a:buFontTx/>
                <a:buChar char="•"/>
              </a:pPr>
              <a:r>
                <a:rPr lang="en-US" sz="1600" dirty="0"/>
                <a:t>Method &amp; Output Type</a:t>
              </a:r>
            </a:p>
          </p:txBody>
        </p:sp>
      </p:grpSp>
      <p:pic>
        <p:nvPicPr>
          <p:cNvPr id="22" name="图片 21">
            <a:extLst>
              <a:ext uri="{FF2B5EF4-FFF2-40B4-BE49-F238E27FC236}">
                <a16:creationId xmlns:a16="http://schemas.microsoft.com/office/drawing/2014/main" id="{F45C2DC7-AA82-49B9-92CC-AF37FC12B92A}"/>
              </a:ext>
            </a:extLst>
          </p:cNvPr>
          <p:cNvPicPr>
            <a:picLocks noChangeAspect="1"/>
          </p:cNvPicPr>
          <p:nvPr/>
        </p:nvPicPr>
        <p:blipFill>
          <a:blip r:embed="rId4"/>
          <a:stretch>
            <a:fillRect/>
          </a:stretch>
        </p:blipFill>
        <p:spPr>
          <a:xfrm>
            <a:off x="790099" y="3017593"/>
            <a:ext cx="3971925" cy="1666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3" name="图片 22">
            <a:extLst>
              <a:ext uri="{FF2B5EF4-FFF2-40B4-BE49-F238E27FC236}">
                <a16:creationId xmlns:a16="http://schemas.microsoft.com/office/drawing/2014/main" id="{7D771EC9-FCA7-45BE-B82C-9B26C403CC9A}"/>
              </a:ext>
            </a:extLst>
          </p:cNvPr>
          <p:cNvPicPr>
            <a:picLocks noChangeAspect="1"/>
          </p:cNvPicPr>
          <p:nvPr/>
        </p:nvPicPr>
        <p:blipFill>
          <a:blip r:embed="rId5"/>
          <a:stretch>
            <a:fillRect/>
          </a:stretch>
        </p:blipFill>
        <p:spPr>
          <a:xfrm>
            <a:off x="1440582" y="3171393"/>
            <a:ext cx="3990975" cy="33909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4" name="图片 23">
            <a:extLst>
              <a:ext uri="{FF2B5EF4-FFF2-40B4-BE49-F238E27FC236}">
                <a16:creationId xmlns:a16="http://schemas.microsoft.com/office/drawing/2014/main" id="{3F5465A4-B287-45F3-964C-A98D0B10F6DD}"/>
              </a:ext>
            </a:extLst>
          </p:cNvPr>
          <p:cNvPicPr>
            <a:picLocks noChangeAspect="1"/>
          </p:cNvPicPr>
          <p:nvPr/>
        </p:nvPicPr>
        <p:blipFill>
          <a:blip r:embed="rId6"/>
          <a:stretch>
            <a:fillRect/>
          </a:stretch>
        </p:blipFill>
        <p:spPr>
          <a:xfrm>
            <a:off x="2726717" y="3621918"/>
            <a:ext cx="4029075" cy="12858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图片 24">
            <a:extLst>
              <a:ext uri="{FF2B5EF4-FFF2-40B4-BE49-F238E27FC236}">
                <a16:creationId xmlns:a16="http://schemas.microsoft.com/office/drawing/2014/main" id="{3DA76E6B-6D30-4E2A-BB87-0C727120F588}"/>
              </a:ext>
            </a:extLst>
          </p:cNvPr>
          <p:cNvPicPr>
            <a:picLocks noChangeAspect="1"/>
          </p:cNvPicPr>
          <p:nvPr/>
        </p:nvPicPr>
        <p:blipFill>
          <a:blip r:embed="rId7"/>
          <a:stretch>
            <a:fillRect/>
          </a:stretch>
        </p:blipFill>
        <p:spPr>
          <a:xfrm>
            <a:off x="4762024" y="2706043"/>
            <a:ext cx="2882748" cy="39568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6" name="图片 25">
            <a:extLst>
              <a:ext uri="{FF2B5EF4-FFF2-40B4-BE49-F238E27FC236}">
                <a16:creationId xmlns:a16="http://schemas.microsoft.com/office/drawing/2014/main" id="{B29269D6-75F1-443E-B219-D271408D32FE}"/>
              </a:ext>
            </a:extLst>
          </p:cNvPr>
          <p:cNvPicPr>
            <a:picLocks noChangeAspect="1"/>
          </p:cNvPicPr>
          <p:nvPr/>
        </p:nvPicPr>
        <p:blipFill>
          <a:blip r:embed="rId8"/>
          <a:stretch>
            <a:fillRect/>
          </a:stretch>
        </p:blipFill>
        <p:spPr>
          <a:xfrm>
            <a:off x="5950233" y="2902734"/>
            <a:ext cx="3515050" cy="21527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图片 26">
            <a:extLst>
              <a:ext uri="{FF2B5EF4-FFF2-40B4-BE49-F238E27FC236}">
                <a16:creationId xmlns:a16="http://schemas.microsoft.com/office/drawing/2014/main" id="{1A37B3B5-D6B6-4309-8C4D-720B0A39DE75}"/>
              </a:ext>
            </a:extLst>
          </p:cNvPr>
          <p:cNvPicPr>
            <a:picLocks noChangeAspect="1"/>
          </p:cNvPicPr>
          <p:nvPr/>
        </p:nvPicPr>
        <p:blipFill>
          <a:blip r:embed="rId9"/>
          <a:stretch>
            <a:fillRect/>
          </a:stretch>
        </p:blipFill>
        <p:spPr>
          <a:xfrm>
            <a:off x="6281379" y="4736492"/>
            <a:ext cx="4095750" cy="13335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图片 27">
            <a:extLst>
              <a:ext uri="{FF2B5EF4-FFF2-40B4-BE49-F238E27FC236}">
                <a16:creationId xmlns:a16="http://schemas.microsoft.com/office/drawing/2014/main" id="{D3F7148D-1E5F-4FE2-BE6F-95F84AF1705B}"/>
              </a:ext>
            </a:extLst>
          </p:cNvPr>
          <p:cNvPicPr>
            <a:picLocks noChangeAspect="1"/>
          </p:cNvPicPr>
          <p:nvPr/>
        </p:nvPicPr>
        <p:blipFill>
          <a:blip r:embed="rId10"/>
          <a:stretch>
            <a:fillRect/>
          </a:stretch>
        </p:blipFill>
        <p:spPr>
          <a:xfrm>
            <a:off x="7648917" y="3255354"/>
            <a:ext cx="4333875" cy="2962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2045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1000"/>
                                        <p:tgtEl>
                                          <p:spTgt spid="25"/>
                                        </p:tgtEl>
                                      </p:cBhvr>
                                    </p:animEffect>
                                    <p:anim calcmode="lin" valueType="num">
                                      <p:cBhvr>
                                        <p:cTn id="29" dur="1000" fill="hold"/>
                                        <p:tgtEl>
                                          <p:spTgt spid="25"/>
                                        </p:tgtEl>
                                        <p:attrNameLst>
                                          <p:attrName>ppt_x</p:attrName>
                                        </p:attrNameLst>
                                      </p:cBhvr>
                                      <p:tavLst>
                                        <p:tav tm="0">
                                          <p:val>
                                            <p:strVal val="#ppt_x"/>
                                          </p:val>
                                        </p:tav>
                                        <p:tav tm="100000">
                                          <p:val>
                                            <p:strVal val="#ppt_x"/>
                                          </p:val>
                                        </p:tav>
                                      </p:tavLst>
                                    </p:anim>
                                    <p:anim calcmode="lin" valueType="num">
                                      <p:cBhvr>
                                        <p:cTn id="3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1000"/>
                                        <p:tgtEl>
                                          <p:spTgt spid="26"/>
                                        </p:tgtEl>
                                      </p:cBhvr>
                                    </p:animEffect>
                                    <p:anim calcmode="lin" valueType="num">
                                      <p:cBhvr>
                                        <p:cTn id="36" dur="1000" fill="hold"/>
                                        <p:tgtEl>
                                          <p:spTgt spid="26"/>
                                        </p:tgtEl>
                                        <p:attrNameLst>
                                          <p:attrName>ppt_x</p:attrName>
                                        </p:attrNameLst>
                                      </p:cBhvr>
                                      <p:tavLst>
                                        <p:tav tm="0">
                                          <p:val>
                                            <p:strVal val="#ppt_x"/>
                                          </p:val>
                                        </p:tav>
                                        <p:tav tm="100000">
                                          <p:val>
                                            <p:strVal val="#ppt_x"/>
                                          </p:val>
                                        </p:tav>
                                      </p:tavLst>
                                    </p:anim>
                                    <p:anim calcmode="lin" valueType="num">
                                      <p:cBhvr>
                                        <p:cTn id="3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fade">
                                      <p:cBhvr>
                                        <p:cTn id="49" dur="1000"/>
                                        <p:tgtEl>
                                          <p:spTgt spid="28"/>
                                        </p:tgtEl>
                                      </p:cBhvr>
                                    </p:animEffect>
                                    <p:anim calcmode="lin" valueType="num">
                                      <p:cBhvr>
                                        <p:cTn id="50" dur="1000" fill="hold"/>
                                        <p:tgtEl>
                                          <p:spTgt spid="28"/>
                                        </p:tgtEl>
                                        <p:attrNameLst>
                                          <p:attrName>ppt_x</p:attrName>
                                        </p:attrNameLst>
                                      </p:cBhvr>
                                      <p:tavLst>
                                        <p:tav tm="0">
                                          <p:val>
                                            <p:strVal val="#ppt_x"/>
                                          </p:val>
                                        </p:tav>
                                        <p:tav tm="100000">
                                          <p:val>
                                            <p:strVal val="#ppt_x"/>
                                          </p:val>
                                        </p:tav>
                                      </p:tavLst>
                                    </p:anim>
                                    <p:anim calcmode="lin" valueType="num">
                                      <p:cBhvr>
                                        <p:cTn id="51"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4399851" y="2871318"/>
            <a:ext cx="3392297" cy="624254"/>
          </a:xfrm>
        </p:spPr>
        <p:txBody>
          <a:bodyPr>
            <a:noAutofit/>
          </a:bodyPr>
          <a:lstStyle/>
          <a:p>
            <a:r>
              <a:rPr lang="en-US" altLang="zh-CN" sz="4800" dirty="0"/>
              <a:t>Live Demo</a:t>
            </a:r>
            <a:endParaRPr lang="zh-CN" altLang="en-US" sz="48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3</a:t>
            </a:r>
          </a:p>
        </p:txBody>
      </p:sp>
    </p:spTree>
    <p:extLst>
      <p:ext uri="{BB962C8B-B14F-4D97-AF65-F5344CB8AC3E}">
        <p14:creationId xmlns:p14="http://schemas.microsoft.com/office/powerpoint/2010/main" val="3834828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6BB151-5BB7-40CD-A630-779916B5E731}"/>
              </a:ext>
            </a:extLst>
          </p:cNvPr>
          <p:cNvSpPr>
            <a:spLocks noGrp="1"/>
          </p:cNvSpPr>
          <p:nvPr>
            <p:ph type="title"/>
          </p:nvPr>
        </p:nvSpPr>
        <p:spPr/>
        <p:txBody>
          <a:bodyPr/>
          <a:lstStyle/>
          <a:p>
            <a:endParaRPr lang="en-US"/>
          </a:p>
        </p:txBody>
      </p:sp>
      <p:pic>
        <p:nvPicPr>
          <p:cNvPr id="21" name="MediSum operate demo-v">
            <a:hlinkClick r:id="" action="ppaction://media"/>
            <a:extLst>
              <a:ext uri="{FF2B5EF4-FFF2-40B4-BE49-F238E27FC236}">
                <a16:creationId xmlns:a16="http://schemas.microsoft.com/office/drawing/2014/main" id="{63CAB6A1-1A26-451B-B7AD-FBDD8627783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50701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5875"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dvantage icon PNG and SVG Vector Free Download">
            <a:extLst>
              <a:ext uri="{FF2B5EF4-FFF2-40B4-BE49-F238E27FC236}">
                <a16:creationId xmlns:a16="http://schemas.microsoft.com/office/drawing/2014/main" id="{296794E6-122D-4169-8269-5315AFD28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689" y="1651143"/>
            <a:ext cx="1415061" cy="1300163"/>
          </a:xfrm>
          <a:prstGeom prst="rect">
            <a:avLst/>
          </a:prstGeom>
          <a:noFill/>
          <a:extLst>
            <a:ext uri="{909E8E84-426E-40DD-AFC4-6F175D3DCCD1}">
              <a14:hiddenFill xmlns:a14="http://schemas.microsoft.com/office/drawing/2010/main">
                <a:solidFill>
                  <a:srgbClr val="FFFFFF"/>
                </a:solidFill>
              </a14:hiddenFill>
            </a:ext>
          </a:extLst>
        </p:spPr>
      </p:pic>
      <p:sp>
        <p:nvSpPr>
          <p:cNvPr id="28" name="矩形 27">
            <a:extLst>
              <a:ext uri="{FF2B5EF4-FFF2-40B4-BE49-F238E27FC236}">
                <a16:creationId xmlns:a16="http://schemas.microsoft.com/office/drawing/2014/main" id="{93CC9926-7BB7-43BE-880A-AF425E24490E}"/>
              </a:ext>
            </a:extLst>
          </p:cNvPr>
          <p:cNvSpPr/>
          <p:nvPr/>
        </p:nvSpPr>
        <p:spPr>
          <a:xfrm>
            <a:off x="2062880" y="3334640"/>
            <a:ext cx="2034680" cy="502766"/>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667" dirty="0">
                <a:solidFill>
                  <a:srgbClr val="154996"/>
                </a:solidFill>
                <a:latin typeface="Cooper Black" panose="0208090404030B020404" pitchFamily="18" charset="0"/>
                <a:ea typeface="思源黑体-粗体 Bold"/>
              </a:rPr>
              <a:t>Benefits</a:t>
            </a:r>
            <a:endParaRPr lang="en-US" sz="2667" dirty="0">
              <a:latin typeface="Cooper Black" panose="0208090404030B020404" pitchFamily="18" charset="0"/>
            </a:endParaRPr>
          </a:p>
        </p:txBody>
      </p:sp>
      <p:cxnSp>
        <p:nvCxnSpPr>
          <p:cNvPr id="29" name="直接连接符 28">
            <a:extLst>
              <a:ext uri="{FF2B5EF4-FFF2-40B4-BE49-F238E27FC236}">
                <a16:creationId xmlns:a16="http://schemas.microsoft.com/office/drawing/2014/main" id="{AE9C329C-AC99-4911-8DC4-7E17E4F1E7B2}"/>
              </a:ext>
            </a:extLst>
          </p:cNvPr>
          <p:cNvCxnSpPr>
            <a:cxnSpLocks/>
          </p:cNvCxnSpPr>
          <p:nvPr/>
        </p:nvCxnSpPr>
        <p:spPr>
          <a:xfrm>
            <a:off x="6096000" y="2809596"/>
            <a:ext cx="0" cy="2799460"/>
          </a:xfrm>
          <a:prstGeom prst="line">
            <a:avLst/>
          </a:prstGeom>
        </p:spPr>
        <p:style>
          <a:lnRef idx="2">
            <a:schemeClr val="accent1"/>
          </a:lnRef>
          <a:fillRef idx="0">
            <a:schemeClr val="accent1"/>
          </a:fillRef>
          <a:effectRef idx="1">
            <a:schemeClr val="accent1"/>
          </a:effectRef>
          <a:fontRef idx="minor">
            <a:schemeClr val="tx1"/>
          </a:fontRef>
        </p:style>
      </p:cxnSp>
      <p:sp>
        <p:nvSpPr>
          <p:cNvPr id="30" name="矩形 29">
            <a:extLst>
              <a:ext uri="{FF2B5EF4-FFF2-40B4-BE49-F238E27FC236}">
                <a16:creationId xmlns:a16="http://schemas.microsoft.com/office/drawing/2014/main" id="{91569EAB-E5A2-49DB-8BC3-20B1AA5A447C}"/>
              </a:ext>
            </a:extLst>
          </p:cNvPr>
          <p:cNvSpPr/>
          <p:nvPr/>
        </p:nvSpPr>
        <p:spPr>
          <a:xfrm>
            <a:off x="7911832" y="3334640"/>
            <a:ext cx="2479942" cy="502766"/>
          </a:xfrm>
          <a:prstGeom prst="rect">
            <a:avLst/>
          </a:prstGeom>
          <a:ln w="28575"/>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US" sz="2667" dirty="0">
                <a:solidFill>
                  <a:srgbClr val="154996"/>
                </a:solidFill>
                <a:latin typeface="Cooper Black" panose="0208090404030B020404" pitchFamily="18" charset="0"/>
                <a:ea typeface="思源黑体-粗体 Bold"/>
              </a:rPr>
              <a:t>Limitations</a:t>
            </a:r>
            <a:endParaRPr lang="en-US" sz="2667" dirty="0">
              <a:latin typeface="Cooper Black" panose="0208090404030B020404" pitchFamily="18" charset="0"/>
            </a:endParaRPr>
          </a:p>
        </p:txBody>
      </p:sp>
      <p:sp>
        <p:nvSpPr>
          <p:cNvPr id="33" name="标题 2">
            <a:extLst>
              <a:ext uri="{FF2B5EF4-FFF2-40B4-BE49-F238E27FC236}">
                <a16:creationId xmlns:a16="http://schemas.microsoft.com/office/drawing/2014/main" id="{48198990-C7A7-46AF-B656-9E7B2AD8FA0E}"/>
              </a:ext>
            </a:extLst>
          </p:cNvPr>
          <p:cNvSpPr txBox="1">
            <a:spLocks/>
          </p:cNvSpPr>
          <p:nvPr/>
        </p:nvSpPr>
        <p:spPr>
          <a:xfrm>
            <a:off x="1007805" y="343794"/>
            <a:ext cx="10972800" cy="400101"/>
          </a:xfrm>
          <a:prstGeom prst="rect">
            <a:avLst/>
          </a:prstGeom>
          <a:noFill/>
        </p:spPr>
        <p:txBody>
          <a:bodyPr vert="horz" wrap="square" lIns="91440" tIns="45720" rIns="91440" bIns="45720" rtlCol="0" anchor="ctr">
            <a:noAutofit/>
          </a:bodyPr>
          <a:lstStyle>
            <a:lvl1pPr algn="l" defTabSz="914400" rtl="0" eaLnBrk="1" latinLnBrk="0" hangingPunct="1">
              <a:lnSpc>
                <a:spcPct val="90000"/>
              </a:lnSpc>
              <a:spcBef>
                <a:spcPct val="0"/>
              </a:spcBef>
              <a:buNone/>
              <a:defRPr lang="en-US" sz="2000" kern="1200">
                <a:solidFill>
                  <a:schemeClr val="tx1">
                    <a:lumMod val="75000"/>
                    <a:lumOff val="25000"/>
                  </a:schemeClr>
                </a:solidFill>
                <a:latin typeface="思源黑体 CN Normal" panose="020B0400000000000000" charset="-122"/>
                <a:ea typeface="思源黑体 CN Normal" panose="020B0400000000000000" charset="-122"/>
                <a:cs typeface="+mn-cs"/>
              </a:defRPr>
            </a:lvl1pPr>
          </a:lstStyle>
          <a:p>
            <a:r>
              <a:rPr lang="en-US" altLang="zh-CN" sz="2400" dirty="0"/>
              <a:t>Summary</a:t>
            </a:r>
            <a:endParaRPr lang="en-US" altLang="zh-CN" sz="2400" dirty="0">
              <a:latin typeface="楷体" panose="02010609060101010101" pitchFamily="49" charset="-122"/>
              <a:ea typeface="楷体" panose="02010609060101010101" pitchFamily="49" charset="-122"/>
            </a:endParaRPr>
          </a:p>
        </p:txBody>
      </p:sp>
      <p:pic>
        <p:nvPicPr>
          <p:cNvPr id="2052" name="Picture 4" descr="Accident, cone, fence, forbidden, limitation, traffic, warning symbol icon  - Download on Iconfinder">
            <a:extLst>
              <a:ext uri="{FF2B5EF4-FFF2-40B4-BE49-F238E27FC236}">
                <a16:creationId xmlns:a16="http://schemas.microsoft.com/office/drawing/2014/main" id="{DF267A78-F451-424B-AD23-B755630A5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3607" y="1468724"/>
            <a:ext cx="1664999" cy="1664999"/>
          </a:xfrm>
          <a:prstGeom prst="rect">
            <a:avLst/>
          </a:prstGeom>
          <a:noFill/>
          <a:extLst>
            <a:ext uri="{909E8E84-426E-40DD-AFC4-6F175D3DCCD1}">
              <a14:hiddenFill xmlns:a14="http://schemas.microsoft.com/office/drawing/2010/main">
                <a:solidFill>
                  <a:srgbClr val="FFFFFF"/>
                </a:solidFill>
              </a14:hiddenFill>
            </a:ext>
          </a:extLst>
        </p:spPr>
      </p:pic>
      <p:sp>
        <p:nvSpPr>
          <p:cNvPr id="35" name="文本框 34">
            <a:extLst>
              <a:ext uri="{FF2B5EF4-FFF2-40B4-BE49-F238E27FC236}">
                <a16:creationId xmlns:a16="http://schemas.microsoft.com/office/drawing/2014/main" id="{62257BF1-106B-4CFD-ADA0-E8604ADA0126}"/>
              </a:ext>
            </a:extLst>
          </p:cNvPr>
          <p:cNvSpPr txBox="1"/>
          <p:nvPr/>
        </p:nvSpPr>
        <p:spPr>
          <a:xfrm>
            <a:off x="7129301" y="4376432"/>
            <a:ext cx="3853613" cy="769570"/>
          </a:xfrm>
          <a:prstGeom prst="rect">
            <a:avLst/>
          </a:prstGeom>
          <a:noFill/>
        </p:spPr>
        <p:txBody>
          <a:bodyPr wrap="square" rtlCol="0">
            <a:spAutoFit/>
          </a:bodyPr>
          <a:lstStyle/>
          <a:p>
            <a:pPr marL="190520" indent="-190520">
              <a:spcAft>
                <a:spcPts val="800"/>
              </a:spcAft>
              <a:buFont typeface="Arial" panose="020B0604020202020204" pitchFamily="34" charset="0"/>
              <a:buChar char="•"/>
            </a:pPr>
            <a:r>
              <a:rPr lang="en-US" sz="1867" dirty="0"/>
              <a:t>Table output type</a:t>
            </a:r>
          </a:p>
          <a:p>
            <a:pPr marL="190520" indent="-190520">
              <a:spcAft>
                <a:spcPts val="800"/>
              </a:spcAft>
              <a:buFont typeface="Arial" panose="020B0604020202020204" pitchFamily="34" charset="0"/>
              <a:buChar char="•"/>
            </a:pPr>
            <a:r>
              <a:rPr lang="en-US" sz="1867" dirty="0"/>
              <a:t>Output Language</a:t>
            </a:r>
          </a:p>
        </p:txBody>
      </p:sp>
      <p:sp>
        <p:nvSpPr>
          <p:cNvPr id="36" name="文本框 35">
            <a:extLst>
              <a:ext uri="{FF2B5EF4-FFF2-40B4-BE49-F238E27FC236}">
                <a16:creationId xmlns:a16="http://schemas.microsoft.com/office/drawing/2014/main" id="{77326897-23D6-49E0-9A41-74A1B668E49D}"/>
              </a:ext>
            </a:extLst>
          </p:cNvPr>
          <p:cNvSpPr txBox="1"/>
          <p:nvPr/>
        </p:nvSpPr>
        <p:spPr>
          <a:xfrm>
            <a:off x="1122598" y="4181474"/>
            <a:ext cx="3974182" cy="1159485"/>
          </a:xfrm>
          <a:prstGeom prst="rect">
            <a:avLst/>
          </a:prstGeom>
          <a:noFill/>
        </p:spPr>
        <p:txBody>
          <a:bodyPr wrap="square" rtlCol="0">
            <a:spAutoFit/>
          </a:bodyPr>
          <a:lstStyle/>
          <a:p>
            <a:pPr marL="190520" indent="-190520">
              <a:spcAft>
                <a:spcPts val="800"/>
              </a:spcAft>
              <a:buFont typeface="Arial" panose="020B0604020202020204" pitchFamily="34" charset="0"/>
              <a:buChar char="•"/>
            </a:pPr>
            <a:r>
              <a:rPr lang="en-US" sz="1867" dirty="0"/>
              <a:t>EDC data </a:t>
            </a:r>
            <a:r>
              <a:rPr lang="en-US" altLang="zh-CN" sz="1867" dirty="0"/>
              <a:t>to TFL</a:t>
            </a:r>
            <a:endParaRPr lang="en-US" sz="1867" dirty="0"/>
          </a:p>
          <a:p>
            <a:pPr marL="190520" indent="-190520">
              <a:spcAft>
                <a:spcPts val="800"/>
              </a:spcAft>
              <a:buFont typeface="Arial" panose="020B0604020202020204" pitchFamily="34" charset="0"/>
              <a:buChar char="•"/>
            </a:pPr>
            <a:r>
              <a:rPr lang="en-US" sz="1867" dirty="0"/>
              <a:t>Adaptive SPEC file</a:t>
            </a:r>
          </a:p>
          <a:p>
            <a:pPr marL="190520" indent="-190520">
              <a:spcAft>
                <a:spcPts val="800"/>
              </a:spcAft>
              <a:buFont typeface="Arial" panose="020B0604020202020204" pitchFamily="34" charset="0"/>
              <a:buChar char="•"/>
            </a:pPr>
            <a:r>
              <a:rPr lang="en-US" sz="1867" dirty="0"/>
              <a:t>Non-programmer user friendly</a:t>
            </a:r>
          </a:p>
        </p:txBody>
      </p:sp>
    </p:spTree>
    <p:extLst>
      <p:ext uri="{BB962C8B-B14F-4D97-AF65-F5344CB8AC3E}">
        <p14:creationId xmlns:p14="http://schemas.microsoft.com/office/powerpoint/2010/main" val="3794298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30" grpId="0" animBg="1"/>
      <p:bldP spid="35" grpId="0"/>
      <p:bldP spid="3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标题 2">
            <a:extLst>
              <a:ext uri="{FF2B5EF4-FFF2-40B4-BE49-F238E27FC236}">
                <a16:creationId xmlns:a16="http://schemas.microsoft.com/office/drawing/2014/main" id="{80D2CA09-E831-4B9F-9709-70CC5970865D}"/>
              </a:ext>
            </a:extLst>
          </p:cNvPr>
          <p:cNvSpPr>
            <a:spLocks noGrp="1"/>
          </p:cNvSpPr>
          <p:nvPr>
            <p:ph type="title"/>
          </p:nvPr>
        </p:nvSpPr>
        <p:spPr>
          <a:xfrm>
            <a:off x="4544782" y="2686816"/>
            <a:ext cx="3917083" cy="1484367"/>
          </a:xfrm>
        </p:spPr>
        <p:txBody>
          <a:bodyPr>
            <a:noAutofit/>
          </a:bodyPr>
          <a:lstStyle/>
          <a:p>
            <a:r>
              <a:rPr lang="en-US" altLang="zh-CN" sz="8000" dirty="0"/>
              <a:t>Q &amp; A</a:t>
            </a:r>
            <a:endParaRPr lang="zh-CN" altLang="en-US" sz="80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2650334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394EF870-B400-4F40-9EC9-92504992DA4A}"/>
              </a:ext>
            </a:extLst>
          </p:cNvPr>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81" y="-2665"/>
            <a:ext cx="12190638" cy="6860664"/>
          </a:xfrm>
          <a:prstGeom prst="rect">
            <a:avLst/>
          </a:prstGeom>
        </p:spPr>
      </p:pic>
      <p:sp>
        <p:nvSpPr>
          <p:cNvPr id="26" name="矩形 25">
            <a:extLst>
              <a:ext uri="{FF2B5EF4-FFF2-40B4-BE49-F238E27FC236}">
                <a16:creationId xmlns:a16="http://schemas.microsoft.com/office/drawing/2014/main" id="{B767A82B-5438-413F-8142-3588BE21B32D}"/>
              </a:ext>
            </a:extLst>
          </p:cNvPr>
          <p:cNvSpPr/>
          <p:nvPr/>
        </p:nvSpPr>
        <p:spPr>
          <a:xfrm>
            <a:off x="0" y="2765364"/>
            <a:ext cx="12192000" cy="146029"/>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a:extLst>
              <a:ext uri="{FF2B5EF4-FFF2-40B4-BE49-F238E27FC236}">
                <a16:creationId xmlns:a16="http://schemas.microsoft.com/office/drawing/2014/main" id="{7C174CF1-D7B2-4F94-A16F-FAF26FF245AB}"/>
              </a:ext>
            </a:extLst>
          </p:cNvPr>
          <p:cNvSpPr txBox="1"/>
          <p:nvPr/>
        </p:nvSpPr>
        <p:spPr>
          <a:xfrm>
            <a:off x="6365803" y="6201692"/>
            <a:ext cx="5707046" cy="553998"/>
          </a:xfrm>
          <a:prstGeom prst="rect">
            <a:avLst/>
          </a:prstGeom>
          <a:noFill/>
        </p:spPr>
        <p:txBody>
          <a:bodyPr wrap="square" rtlCol="0">
            <a:spAutoFit/>
          </a:bodyPr>
          <a:lstStyle/>
          <a:p>
            <a:pPr algn="r"/>
            <a:r>
              <a:rPr lang="zh-CN" altLang="en-US" kern="800" spc="-150" dirty="0">
                <a:solidFill>
                  <a:schemeClr val="bg1"/>
                </a:solidFill>
                <a:latin typeface="Arial" panose="020B0604020202020204" pitchFamily="34" charset="0"/>
                <a:ea typeface="微软雅黑" panose="020B0503020204020204" pitchFamily="34" charset="-122"/>
              </a:rPr>
              <a:t>江苏恒瑞医药股份有限公司</a:t>
            </a:r>
            <a:endParaRPr lang="en-US" altLang="zh-CN" kern="800" spc="-150" dirty="0">
              <a:solidFill>
                <a:schemeClr val="bg1"/>
              </a:solidFill>
              <a:latin typeface="Arial" panose="020B0604020202020204" pitchFamily="34" charset="0"/>
              <a:ea typeface="微软雅黑" panose="020B0503020204020204" pitchFamily="34" charset="-122"/>
            </a:endParaRPr>
          </a:p>
          <a:p>
            <a:pPr algn="r"/>
            <a:r>
              <a:rPr lang="it-IT" altLang="zh-CN" sz="1200" dirty="0">
                <a:solidFill>
                  <a:schemeClr val="bg1"/>
                </a:solidFill>
                <a:latin typeface="Arial" panose="020B0604020202020204" pitchFamily="34" charset="0"/>
                <a:ea typeface="微软雅黑" panose="020B0503020204020204" pitchFamily="34" charset="-122"/>
              </a:rPr>
              <a:t>JIANGSU HENGRUI PHARMACEUTICALS CO.,  LTD.</a:t>
            </a:r>
            <a:endParaRPr lang="en-US" altLang="zh-CN" sz="1200" dirty="0">
              <a:solidFill>
                <a:schemeClr val="bg1"/>
              </a:solidFill>
              <a:latin typeface="Arial" panose="020B0604020202020204" pitchFamily="34" charset="0"/>
              <a:ea typeface="微软雅黑" panose="020B0503020204020204" pitchFamily="34" charset="-122"/>
            </a:endParaRPr>
          </a:p>
        </p:txBody>
      </p:sp>
      <p:pic>
        <p:nvPicPr>
          <p:cNvPr id="18" name="图形 17">
            <a:extLst>
              <a:ext uri="{FF2B5EF4-FFF2-40B4-BE49-F238E27FC236}">
                <a16:creationId xmlns:a16="http://schemas.microsoft.com/office/drawing/2014/main" id="{3EEF64B5-67BE-43C5-91D3-3AF8BE71BC88}"/>
              </a:ext>
            </a:extLst>
          </p:cNvPr>
          <p:cNvPicPr>
            <a:picLocks noChangeAspect="1"/>
          </p:cNvPicPr>
          <p:nvPr/>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09600" y="482600"/>
            <a:ext cx="950586" cy="456000"/>
          </a:xfrm>
          <a:prstGeom prst="rect">
            <a:avLst/>
          </a:prstGeom>
        </p:spPr>
      </p:pic>
      <p:grpSp>
        <p:nvGrpSpPr>
          <p:cNvPr id="23" name="组合 22">
            <a:extLst>
              <a:ext uri="{FF2B5EF4-FFF2-40B4-BE49-F238E27FC236}">
                <a16:creationId xmlns:a16="http://schemas.microsoft.com/office/drawing/2014/main" id="{5FFAF833-143E-4FDE-967B-E5EE350605FB}"/>
              </a:ext>
            </a:extLst>
          </p:cNvPr>
          <p:cNvGrpSpPr/>
          <p:nvPr/>
        </p:nvGrpSpPr>
        <p:grpSpPr>
          <a:xfrm>
            <a:off x="609600" y="5430199"/>
            <a:ext cx="2318611" cy="771493"/>
            <a:chOff x="837128" y="5203065"/>
            <a:chExt cx="1481070" cy="491914"/>
          </a:xfrm>
        </p:grpSpPr>
        <p:sp>
          <p:nvSpPr>
            <p:cNvPr id="24" name="文本框 23">
              <a:extLst>
                <a:ext uri="{FF2B5EF4-FFF2-40B4-BE49-F238E27FC236}">
                  <a16:creationId xmlns:a16="http://schemas.microsoft.com/office/drawing/2014/main" id="{F7497DE7-B3C6-47C0-BB4F-BC653068A5A1}"/>
                </a:ext>
              </a:extLst>
            </p:cNvPr>
            <p:cNvSpPr txBox="1"/>
            <p:nvPr/>
          </p:nvSpPr>
          <p:spPr>
            <a:xfrm>
              <a:off x="912237" y="5264872"/>
              <a:ext cx="1330852" cy="4046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srgbClr val="FFFFFF">
                      <a:lumMod val="85000"/>
                    </a:srgbClr>
                  </a:solidFill>
                  <a:latin typeface="Arial" panose="020B0604020202020204" pitchFamily="34" charset="0"/>
                  <a:ea typeface="微软雅黑" panose="020B0503020204020204" pitchFamily="34" charset="-122"/>
                </a:rPr>
                <a:t>王靖雅  </a:t>
              </a:r>
              <a:r>
                <a:rPr lang="en-US" altLang="zh-CN" dirty="0">
                  <a:solidFill>
                    <a:srgbClr val="FFFFFF">
                      <a:lumMod val="85000"/>
                    </a:srgbClr>
                  </a:solidFill>
                  <a:latin typeface="Arial" panose="020B0604020202020204" pitchFamily="34" charset="0"/>
                  <a:ea typeface="微软雅黑" panose="020B0503020204020204" pitchFamily="34" charset="-122"/>
                </a:rPr>
                <a:t>2024/03/29</a:t>
              </a:r>
            </a:p>
          </p:txBody>
        </p:sp>
        <p:sp>
          <p:nvSpPr>
            <p:cNvPr id="25" name="矩形 24">
              <a:extLst>
                <a:ext uri="{FF2B5EF4-FFF2-40B4-BE49-F238E27FC236}">
                  <a16:creationId xmlns:a16="http://schemas.microsoft.com/office/drawing/2014/main" id="{421BBBA4-2D61-4703-9109-62C548FFE8E6}"/>
                </a:ext>
              </a:extLst>
            </p:cNvPr>
            <p:cNvSpPr/>
            <p:nvPr/>
          </p:nvSpPr>
          <p:spPr>
            <a:xfrm>
              <a:off x="837128" y="5203065"/>
              <a:ext cx="1481070" cy="491914"/>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27" name="文本框 26">
            <a:extLst>
              <a:ext uri="{FF2B5EF4-FFF2-40B4-BE49-F238E27FC236}">
                <a16:creationId xmlns:a16="http://schemas.microsoft.com/office/drawing/2014/main" id="{48752178-D132-4785-A6BF-68068533482C}"/>
              </a:ext>
            </a:extLst>
          </p:cNvPr>
          <p:cNvSpPr txBox="1"/>
          <p:nvPr/>
        </p:nvSpPr>
        <p:spPr>
          <a:xfrm>
            <a:off x="609600" y="3277218"/>
            <a:ext cx="6456646" cy="1015663"/>
          </a:xfrm>
          <a:prstGeom prst="rect">
            <a:avLst/>
          </a:prstGeom>
          <a:noFill/>
        </p:spPr>
        <p:txBody>
          <a:bodyPr wrap="square" rtlCol="0">
            <a:spAutoFit/>
          </a:bodyPr>
          <a:lstStyle/>
          <a:p>
            <a:r>
              <a:rPr lang="en-US" altLang="zh-CN" sz="6000" spc="300" dirty="0">
                <a:solidFill>
                  <a:schemeClr val="bg1"/>
                </a:solidFill>
                <a:latin typeface="Arial" panose="020B0604020202020204" pitchFamily="34" charset="0"/>
                <a:ea typeface="微软雅黑" panose="020B0503020204020204" pitchFamily="34" charset="-122"/>
              </a:rPr>
              <a:t>Thank You</a:t>
            </a:r>
            <a:r>
              <a:rPr lang="zh-CN" altLang="en-US" sz="6000" spc="300" dirty="0">
                <a:solidFill>
                  <a:schemeClr val="bg1"/>
                </a:solidFill>
                <a:latin typeface="Arial" panose="020B0604020202020204" pitchFamily="34" charset="0"/>
                <a:ea typeface="微软雅黑" panose="020B0503020204020204" pitchFamily="34" charset="-122"/>
              </a:rPr>
              <a:t>！</a:t>
            </a:r>
            <a:endParaRPr lang="en-US" altLang="zh-CN" sz="6000" spc="300" dirty="0">
              <a:solidFill>
                <a:schemeClr val="bg1"/>
              </a:solidFill>
              <a:latin typeface="Arial" panose="020B0604020202020204" pitchFamily="34" charset="0"/>
              <a:ea typeface="微软雅黑" panose="020B0503020204020204" pitchFamily="34" charset="-122"/>
            </a:endParaRPr>
          </a:p>
        </p:txBody>
      </p:sp>
    </p:spTree>
    <p:extLst>
      <p:ext uri="{BB962C8B-B14F-4D97-AF65-F5344CB8AC3E}">
        <p14:creationId xmlns:p14="http://schemas.microsoft.com/office/powerpoint/2010/main" val="1125482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组合 42">
            <a:extLst>
              <a:ext uri="{FF2B5EF4-FFF2-40B4-BE49-F238E27FC236}">
                <a16:creationId xmlns:a16="http://schemas.microsoft.com/office/drawing/2014/main" id="{D13D94AE-735C-47D9-B4D1-78ED3DE5260B}"/>
              </a:ext>
            </a:extLst>
          </p:cNvPr>
          <p:cNvGrpSpPr/>
          <p:nvPr/>
        </p:nvGrpSpPr>
        <p:grpSpPr>
          <a:xfrm>
            <a:off x="6699726" y="2924347"/>
            <a:ext cx="4928454" cy="756450"/>
            <a:chOff x="6903254" y="404694"/>
            <a:chExt cx="4928454" cy="756450"/>
          </a:xfrm>
        </p:grpSpPr>
        <p:grpSp>
          <p:nvGrpSpPr>
            <p:cNvPr id="44" name="组合 43">
              <a:extLst>
                <a:ext uri="{FF2B5EF4-FFF2-40B4-BE49-F238E27FC236}">
                  <a16:creationId xmlns:a16="http://schemas.microsoft.com/office/drawing/2014/main" id="{6C03716B-6582-47A4-9DAD-DA4D3D972B9E}"/>
                </a:ext>
              </a:extLst>
            </p:cNvPr>
            <p:cNvGrpSpPr/>
            <p:nvPr/>
          </p:nvGrpSpPr>
          <p:grpSpPr>
            <a:xfrm>
              <a:off x="6903254" y="404694"/>
              <a:ext cx="803832" cy="756450"/>
              <a:chOff x="6748621" y="737303"/>
              <a:chExt cx="960987" cy="961042"/>
            </a:xfrm>
          </p:grpSpPr>
          <p:sp>
            <p:nvSpPr>
              <p:cNvPr id="47" name="Oval 6">
                <a:extLst>
                  <a:ext uri="{FF2B5EF4-FFF2-40B4-BE49-F238E27FC236}">
                    <a16:creationId xmlns:a16="http://schemas.microsoft.com/office/drawing/2014/main" id="{3B761C27-5B2A-4B0C-842C-673D67019082}"/>
                  </a:ext>
                </a:extLst>
              </p:cNvPr>
              <p:cNvSpPr>
                <a:spLocks noChangeArrowheads="1"/>
              </p:cNvSpPr>
              <p:nvPr/>
            </p:nvSpPr>
            <p:spPr bwMode="auto">
              <a:xfrm>
                <a:off x="6748621" y="737303"/>
                <a:ext cx="960987" cy="961042"/>
              </a:xfrm>
              <a:prstGeom prst="ellipse">
                <a:avLst/>
              </a:prstGeom>
              <a:solidFill>
                <a:srgbClr val="4077BF"/>
              </a:solidFill>
              <a:ln w="12700">
                <a:solidFill>
                  <a:schemeClr val="bg1"/>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思源黑体 CN Normal" panose="020B0400000000000000" charset="-122"/>
                  <a:ea typeface="思源黑体 CN Normal" panose="020B0400000000000000" charset="-122"/>
                </a:endParaRPr>
              </a:p>
            </p:txBody>
          </p:sp>
          <p:sp>
            <p:nvSpPr>
              <p:cNvPr id="55" name="Text Box 24">
                <a:extLst>
                  <a:ext uri="{FF2B5EF4-FFF2-40B4-BE49-F238E27FC236}">
                    <a16:creationId xmlns:a16="http://schemas.microsoft.com/office/drawing/2014/main" id="{2D096DF5-3C17-4389-9F09-0D075BC30A33}"/>
                  </a:ext>
                </a:extLst>
              </p:cNvPr>
              <p:cNvSpPr txBox="1">
                <a:spLocks noChangeArrowheads="1"/>
              </p:cNvSpPr>
              <p:nvPr/>
            </p:nvSpPr>
            <p:spPr bwMode="auto">
              <a:xfrm>
                <a:off x="6828510" y="875081"/>
                <a:ext cx="801211" cy="66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bg1"/>
                    </a:solidFill>
                    <a:latin typeface="思源黑体 CN Bold" panose="020B0800000000000000" charset="-122"/>
                    <a:ea typeface="思源黑体 CN Bold" panose="020B0800000000000000" charset="-122"/>
                  </a:rPr>
                  <a:t>02</a:t>
                </a:r>
                <a:endParaRPr lang="zh-CN" altLang="zh-CN" sz="2800" dirty="0">
                  <a:solidFill>
                    <a:schemeClr val="bg1"/>
                  </a:solidFill>
                  <a:latin typeface="思源黑体 CN Bold" panose="020B0800000000000000" charset="-122"/>
                  <a:ea typeface="思源黑体 CN Bold" panose="020B0800000000000000" charset="-122"/>
                </a:endParaRPr>
              </a:p>
            </p:txBody>
          </p:sp>
        </p:grpSp>
        <p:sp>
          <p:nvSpPr>
            <p:cNvPr id="45" name="文本框 44">
              <a:extLst>
                <a:ext uri="{FF2B5EF4-FFF2-40B4-BE49-F238E27FC236}">
                  <a16:creationId xmlns:a16="http://schemas.microsoft.com/office/drawing/2014/main" id="{9DB28CD6-892A-49E5-BEC0-E36BF8D060E6}"/>
                </a:ext>
              </a:extLst>
            </p:cNvPr>
            <p:cNvSpPr txBox="1"/>
            <p:nvPr/>
          </p:nvSpPr>
          <p:spPr>
            <a:xfrm>
              <a:off x="7859511" y="504494"/>
              <a:ext cx="3972197" cy="523220"/>
            </a:xfrm>
            <a:prstGeom prst="rect">
              <a:avLst/>
            </a:prstGeom>
            <a:noFill/>
          </p:spPr>
          <p:txBody>
            <a:bodyPr wrap="square" rtlCol="0">
              <a:spAutoFit/>
            </a:bodyPr>
            <a:lstStyle/>
            <a:p>
              <a:r>
                <a:rPr lang="en-US" altLang="zh-CN" sz="2800" dirty="0">
                  <a:solidFill>
                    <a:srgbClr val="154996"/>
                  </a:solidFill>
                  <a:latin typeface="思源黑体-粗体 Bold"/>
                  <a:ea typeface="思源黑体 CN Normal" panose="020B0400000000000000"/>
                </a:rPr>
                <a:t>Designs</a:t>
              </a:r>
              <a:endParaRPr lang="zh-CN" altLang="en-US" sz="2800" dirty="0">
                <a:solidFill>
                  <a:srgbClr val="154996"/>
                </a:solidFill>
                <a:latin typeface="思源黑体-粗体 Bold"/>
                <a:ea typeface="思源黑体 CN Normal" panose="020B0400000000000000"/>
              </a:endParaRPr>
            </a:p>
          </p:txBody>
        </p:sp>
      </p:grpSp>
      <p:pic>
        <p:nvPicPr>
          <p:cNvPr id="33" name="图片 32"/>
          <p:cNvPicPr>
            <a:picLocks noChangeAspect="1"/>
          </p:cNvPicPr>
          <p:nvPr/>
        </p:nvPicPr>
        <p:blipFill>
          <a:blip r:embed="rId3" cstate="email"/>
          <a:stretch>
            <a:fillRect/>
          </a:stretch>
        </p:blipFill>
        <p:spPr>
          <a:xfrm>
            <a:off x="-23956" y="-2665"/>
            <a:ext cx="6100396" cy="6860665"/>
          </a:xfrm>
          <a:prstGeom prst="rect">
            <a:avLst/>
          </a:prstGeom>
        </p:spPr>
      </p:pic>
      <p:sp>
        <p:nvSpPr>
          <p:cNvPr id="5142" name="Text Box 30"/>
          <p:cNvSpPr txBox="1">
            <a:spLocks noChangeArrowheads="1"/>
          </p:cNvSpPr>
          <p:nvPr/>
        </p:nvSpPr>
        <p:spPr bwMode="auto">
          <a:xfrm>
            <a:off x="613855" y="3857201"/>
            <a:ext cx="30949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zh-CN" altLang="zh-CN" sz="4000" b="1" spc="-150" dirty="0">
                <a:solidFill>
                  <a:schemeClr val="bg1"/>
                </a:solidFill>
                <a:latin typeface="思源黑体 CN Bold" panose="020B0800000000000000" charset="-122"/>
                <a:ea typeface="思源黑体 CN Bold" panose="020B0800000000000000" charset="-122"/>
              </a:rPr>
              <a:t>CONTENTS</a:t>
            </a:r>
          </a:p>
        </p:txBody>
      </p:sp>
      <p:cxnSp>
        <p:nvCxnSpPr>
          <p:cNvPr id="5" name="直接连接符 4"/>
          <p:cNvCxnSpPr/>
          <p:nvPr/>
        </p:nvCxnSpPr>
        <p:spPr>
          <a:xfrm>
            <a:off x="773510" y="3764237"/>
            <a:ext cx="309499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99" name="组合 98"/>
          <p:cNvGrpSpPr/>
          <p:nvPr/>
        </p:nvGrpSpPr>
        <p:grpSpPr>
          <a:xfrm>
            <a:off x="6699726" y="1215928"/>
            <a:ext cx="4842853" cy="756450"/>
            <a:chOff x="6903254" y="404694"/>
            <a:chExt cx="4842853" cy="756450"/>
          </a:xfrm>
        </p:grpSpPr>
        <p:grpSp>
          <p:nvGrpSpPr>
            <p:cNvPr id="100" name="组合 99"/>
            <p:cNvGrpSpPr/>
            <p:nvPr/>
          </p:nvGrpSpPr>
          <p:grpSpPr>
            <a:xfrm>
              <a:off x="6903254" y="404694"/>
              <a:ext cx="803832" cy="756450"/>
              <a:chOff x="6748621" y="737303"/>
              <a:chExt cx="960987" cy="961042"/>
            </a:xfrm>
          </p:grpSpPr>
          <p:sp>
            <p:nvSpPr>
              <p:cNvPr id="103" name="Oval 6"/>
              <p:cNvSpPr>
                <a:spLocks noChangeArrowheads="1"/>
              </p:cNvSpPr>
              <p:nvPr/>
            </p:nvSpPr>
            <p:spPr bwMode="auto">
              <a:xfrm>
                <a:off x="6748621" y="737303"/>
                <a:ext cx="960987" cy="961042"/>
              </a:xfrm>
              <a:prstGeom prst="ellipse">
                <a:avLst/>
              </a:prstGeom>
              <a:solidFill>
                <a:srgbClr val="4077BF"/>
              </a:solidFill>
              <a:ln w="12700">
                <a:solidFill>
                  <a:schemeClr val="bg1"/>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思源黑体 CN Normal" panose="020B0400000000000000" charset="-122"/>
                  <a:ea typeface="思源黑体 CN Normal" panose="020B0400000000000000" charset="-122"/>
                </a:endParaRPr>
              </a:p>
            </p:txBody>
          </p:sp>
          <p:sp>
            <p:nvSpPr>
              <p:cNvPr id="104" name="Text Box 24"/>
              <p:cNvSpPr txBox="1">
                <a:spLocks noChangeArrowheads="1"/>
              </p:cNvSpPr>
              <p:nvPr/>
            </p:nvSpPr>
            <p:spPr bwMode="auto">
              <a:xfrm>
                <a:off x="6828510" y="875081"/>
                <a:ext cx="801211" cy="66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bg1"/>
                    </a:solidFill>
                    <a:latin typeface="思源黑体 CN Bold" panose="020B0800000000000000" charset="-122"/>
                    <a:ea typeface="思源黑体 CN Bold" panose="020B0800000000000000" charset="-122"/>
                  </a:rPr>
                  <a:t>01</a:t>
                </a:r>
                <a:endParaRPr lang="zh-CN" altLang="zh-CN" sz="2800" dirty="0">
                  <a:solidFill>
                    <a:schemeClr val="bg1"/>
                  </a:solidFill>
                  <a:latin typeface="思源黑体 CN Bold" panose="020B0800000000000000" charset="-122"/>
                  <a:ea typeface="思源黑体 CN Bold" panose="020B0800000000000000" charset="-122"/>
                </a:endParaRPr>
              </a:p>
            </p:txBody>
          </p:sp>
        </p:grpSp>
        <p:sp>
          <p:nvSpPr>
            <p:cNvPr id="101" name="文本框 100"/>
            <p:cNvSpPr txBox="1"/>
            <p:nvPr/>
          </p:nvSpPr>
          <p:spPr>
            <a:xfrm>
              <a:off x="7773910" y="522724"/>
              <a:ext cx="3972197" cy="461665"/>
            </a:xfrm>
            <a:prstGeom prst="rect">
              <a:avLst/>
            </a:prstGeom>
            <a:noFill/>
          </p:spPr>
          <p:txBody>
            <a:bodyPr wrap="square" rtlCol="0">
              <a:spAutoFit/>
            </a:bodyPr>
            <a:lstStyle/>
            <a:p>
              <a:r>
                <a:rPr lang="en-US" altLang="zh-CN" sz="2400" dirty="0">
                  <a:solidFill>
                    <a:srgbClr val="154996"/>
                  </a:solidFill>
                  <a:latin typeface="思源黑体 CN Normal" panose="020B0400000000000000" charset="-122"/>
                  <a:ea typeface="思源黑体 CN Normal" panose="020B0400000000000000"/>
                </a:rPr>
                <a:t>Background</a:t>
              </a:r>
              <a:endParaRPr lang="zh-CN" altLang="en-US" sz="2400" dirty="0">
                <a:solidFill>
                  <a:srgbClr val="154996"/>
                </a:solidFill>
                <a:latin typeface="思源黑体 CN Normal" panose="020B0400000000000000" charset="-122"/>
                <a:ea typeface="思源黑体 CN Normal" panose="020B0400000000000000"/>
              </a:endParaRPr>
            </a:p>
          </p:txBody>
        </p:sp>
      </p:grpSp>
      <p:cxnSp>
        <p:nvCxnSpPr>
          <p:cNvPr id="133" name="直接连接符 132"/>
          <p:cNvCxnSpPr/>
          <p:nvPr/>
        </p:nvCxnSpPr>
        <p:spPr>
          <a:xfrm>
            <a:off x="7745424" y="3565600"/>
            <a:ext cx="3094990" cy="0"/>
          </a:xfrm>
          <a:prstGeom prst="line">
            <a:avLst/>
          </a:prstGeom>
          <a:ln w="31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53" name="图片 52"/>
          <p:cNvPicPr>
            <a:picLocks noChangeAspect="1"/>
          </p:cNvPicPr>
          <p:nvPr/>
        </p:nvPicPr>
        <p:blipFill>
          <a:blip r:embed="rId4" cstate="email"/>
          <a:stretch>
            <a:fillRect/>
          </a:stretch>
        </p:blipFill>
        <p:spPr>
          <a:xfrm>
            <a:off x="346227" y="585928"/>
            <a:ext cx="2005096" cy="1260000"/>
          </a:xfrm>
          <a:prstGeom prst="rect">
            <a:avLst/>
          </a:prstGeom>
        </p:spPr>
      </p:pic>
      <p:cxnSp>
        <p:nvCxnSpPr>
          <p:cNvPr id="61" name="直接连接符 60">
            <a:extLst>
              <a:ext uri="{FF2B5EF4-FFF2-40B4-BE49-F238E27FC236}">
                <a16:creationId xmlns:a16="http://schemas.microsoft.com/office/drawing/2014/main" id="{93C9A4CD-A369-45CA-ABD1-36EACC790BCD}"/>
              </a:ext>
            </a:extLst>
          </p:cNvPr>
          <p:cNvCxnSpPr/>
          <p:nvPr/>
        </p:nvCxnSpPr>
        <p:spPr>
          <a:xfrm>
            <a:off x="7745424" y="1845928"/>
            <a:ext cx="3094990" cy="0"/>
          </a:xfrm>
          <a:prstGeom prst="line">
            <a:avLst/>
          </a:prstGeom>
          <a:ln w="31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6094830-FB12-41A7-A092-D151011721D7}"/>
              </a:ext>
            </a:extLst>
          </p:cNvPr>
          <p:cNvCxnSpPr/>
          <p:nvPr/>
        </p:nvCxnSpPr>
        <p:spPr>
          <a:xfrm>
            <a:off x="7745424" y="5272601"/>
            <a:ext cx="3094990" cy="0"/>
          </a:xfrm>
          <a:prstGeom prst="line">
            <a:avLst/>
          </a:prstGeom>
          <a:ln w="3175">
            <a:solidFill>
              <a:schemeClr val="bg1">
                <a:lumMod val="85000"/>
              </a:schemeClr>
            </a:solidFill>
            <a:prstDash val="sysDash"/>
          </a:ln>
        </p:spPr>
        <p:style>
          <a:lnRef idx="1">
            <a:schemeClr val="accent1"/>
          </a:lnRef>
          <a:fillRef idx="0">
            <a:schemeClr val="accent1"/>
          </a:fillRef>
          <a:effectRef idx="0">
            <a:schemeClr val="accent1"/>
          </a:effectRef>
          <a:fontRef idx="minor">
            <a:schemeClr val="tx1"/>
          </a:fontRef>
        </p:style>
      </p:cxnSp>
      <p:grpSp>
        <p:nvGrpSpPr>
          <p:cNvPr id="32" name="组合 31">
            <a:extLst>
              <a:ext uri="{FF2B5EF4-FFF2-40B4-BE49-F238E27FC236}">
                <a16:creationId xmlns:a16="http://schemas.microsoft.com/office/drawing/2014/main" id="{FED1BB46-B2D1-4751-B4A6-CDFAB21CAC63}"/>
              </a:ext>
            </a:extLst>
          </p:cNvPr>
          <p:cNvGrpSpPr/>
          <p:nvPr/>
        </p:nvGrpSpPr>
        <p:grpSpPr>
          <a:xfrm>
            <a:off x="6697008" y="4632766"/>
            <a:ext cx="4931172" cy="756450"/>
            <a:chOff x="6903254" y="404694"/>
            <a:chExt cx="4931172" cy="756450"/>
          </a:xfrm>
        </p:grpSpPr>
        <p:grpSp>
          <p:nvGrpSpPr>
            <p:cNvPr id="35" name="组合 34">
              <a:extLst>
                <a:ext uri="{FF2B5EF4-FFF2-40B4-BE49-F238E27FC236}">
                  <a16:creationId xmlns:a16="http://schemas.microsoft.com/office/drawing/2014/main" id="{9AB22D22-B533-444E-84C9-F574D5203B64}"/>
                </a:ext>
              </a:extLst>
            </p:cNvPr>
            <p:cNvGrpSpPr/>
            <p:nvPr/>
          </p:nvGrpSpPr>
          <p:grpSpPr>
            <a:xfrm>
              <a:off x="6903254" y="404694"/>
              <a:ext cx="803832" cy="756450"/>
              <a:chOff x="6748621" y="737303"/>
              <a:chExt cx="960987" cy="961042"/>
            </a:xfrm>
          </p:grpSpPr>
          <p:sp>
            <p:nvSpPr>
              <p:cNvPr id="42" name="Oval 6">
                <a:extLst>
                  <a:ext uri="{FF2B5EF4-FFF2-40B4-BE49-F238E27FC236}">
                    <a16:creationId xmlns:a16="http://schemas.microsoft.com/office/drawing/2014/main" id="{E7A3A50B-E0FA-4ACE-922C-ACBDC756133F}"/>
                  </a:ext>
                </a:extLst>
              </p:cNvPr>
              <p:cNvSpPr>
                <a:spLocks noChangeArrowheads="1"/>
              </p:cNvSpPr>
              <p:nvPr/>
            </p:nvSpPr>
            <p:spPr bwMode="auto">
              <a:xfrm>
                <a:off x="6748621" y="737303"/>
                <a:ext cx="960987" cy="961042"/>
              </a:xfrm>
              <a:prstGeom prst="ellipse">
                <a:avLst/>
              </a:prstGeom>
              <a:solidFill>
                <a:srgbClr val="4077BF"/>
              </a:solidFill>
              <a:ln w="12700">
                <a:solidFill>
                  <a:schemeClr val="bg1"/>
                </a:solidFill>
                <a:round/>
              </a:ln>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a:latin typeface="思源黑体 CN Normal" panose="020B0400000000000000" charset="-122"/>
                  <a:ea typeface="思源黑体 CN Normal" panose="020B0400000000000000" charset="-122"/>
                </a:endParaRPr>
              </a:p>
            </p:txBody>
          </p:sp>
          <p:sp>
            <p:nvSpPr>
              <p:cNvPr id="46" name="Text Box 24">
                <a:extLst>
                  <a:ext uri="{FF2B5EF4-FFF2-40B4-BE49-F238E27FC236}">
                    <a16:creationId xmlns:a16="http://schemas.microsoft.com/office/drawing/2014/main" id="{C5259475-2F36-4438-B811-8714708131A2}"/>
                  </a:ext>
                </a:extLst>
              </p:cNvPr>
              <p:cNvSpPr txBox="1">
                <a:spLocks noChangeArrowheads="1"/>
              </p:cNvSpPr>
              <p:nvPr/>
            </p:nvSpPr>
            <p:spPr bwMode="auto">
              <a:xfrm>
                <a:off x="6828510" y="875081"/>
                <a:ext cx="801211" cy="6647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a:solidFill>
                      <a:schemeClr val="bg1"/>
                    </a:solidFill>
                    <a:latin typeface="思源黑体 CN Bold" panose="020B0800000000000000" charset="-122"/>
                    <a:ea typeface="思源黑体 CN Bold" panose="020B0800000000000000" charset="-122"/>
                  </a:rPr>
                  <a:t>03</a:t>
                </a:r>
                <a:endParaRPr lang="zh-CN" altLang="zh-CN" sz="2800" dirty="0">
                  <a:solidFill>
                    <a:schemeClr val="bg1"/>
                  </a:solidFill>
                  <a:latin typeface="思源黑体 CN Bold" panose="020B0800000000000000" charset="-122"/>
                  <a:ea typeface="思源黑体 CN Bold" panose="020B0800000000000000" charset="-122"/>
                </a:endParaRPr>
              </a:p>
            </p:txBody>
          </p:sp>
        </p:grpSp>
        <p:sp>
          <p:nvSpPr>
            <p:cNvPr id="39" name="文本框 38">
              <a:extLst>
                <a:ext uri="{FF2B5EF4-FFF2-40B4-BE49-F238E27FC236}">
                  <a16:creationId xmlns:a16="http://schemas.microsoft.com/office/drawing/2014/main" id="{824F86FE-9DD5-47B3-ABDB-FED5D2E532D5}"/>
                </a:ext>
              </a:extLst>
            </p:cNvPr>
            <p:cNvSpPr txBox="1"/>
            <p:nvPr/>
          </p:nvSpPr>
          <p:spPr>
            <a:xfrm>
              <a:off x="7862229" y="521309"/>
              <a:ext cx="3972197" cy="523220"/>
            </a:xfrm>
            <a:prstGeom prst="rect">
              <a:avLst/>
            </a:prstGeom>
            <a:noFill/>
          </p:spPr>
          <p:txBody>
            <a:bodyPr wrap="square" rtlCol="0">
              <a:spAutoFit/>
            </a:bodyPr>
            <a:lstStyle/>
            <a:p>
              <a:r>
                <a:rPr lang="en-US" altLang="zh-CN" sz="2800" dirty="0">
                  <a:solidFill>
                    <a:srgbClr val="154996"/>
                  </a:solidFill>
                  <a:ea typeface="思源黑体 CN Normal" panose="020B0400000000000000"/>
                </a:rPr>
                <a:t>Live Demo</a:t>
              </a:r>
              <a:endParaRPr lang="zh-CN" altLang="en-US" sz="2800" dirty="0">
                <a:solidFill>
                  <a:srgbClr val="154996"/>
                </a:solidFill>
                <a:ea typeface="思源黑体 CN Normal" panose="020B0400000000000000"/>
              </a:endParaRPr>
            </a:p>
          </p:txBody>
        </p:sp>
      </p:grpSp>
      <p:sp>
        <p:nvSpPr>
          <p:cNvPr id="25" name="Text Box 30">
            <a:extLst>
              <a:ext uri="{FF2B5EF4-FFF2-40B4-BE49-F238E27FC236}">
                <a16:creationId xmlns:a16="http://schemas.microsoft.com/office/drawing/2014/main" id="{265FC7C9-4955-4A27-BFF6-89A2526F6F51}"/>
              </a:ext>
            </a:extLst>
          </p:cNvPr>
          <p:cNvSpPr txBox="1">
            <a:spLocks noChangeArrowheads="1"/>
          </p:cNvSpPr>
          <p:nvPr/>
        </p:nvSpPr>
        <p:spPr bwMode="auto">
          <a:xfrm>
            <a:off x="613855" y="3032794"/>
            <a:ext cx="309499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l" eaLnBrk="1" hangingPunct="1"/>
            <a:r>
              <a:rPr lang="en-US" altLang="zh-CN" sz="4000" b="1" spc="-150" dirty="0">
                <a:solidFill>
                  <a:schemeClr val="bg1"/>
                </a:solidFill>
                <a:latin typeface="思源黑体 CN Bold" panose="020B0800000000000000" charset="-122"/>
                <a:ea typeface="思源黑体 CN Bold" panose="020B0800000000000000" charset="-122"/>
              </a:rPr>
              <a:t>TABLE  OF</a:t>
            </a:r>
            <a:endParaRPr lang="zh-CN" altLang="zh-CN" sz="4000" b="1" spc="-150" dirty="0">
              <a:solidFill>
                <a:schemeClr val="bg1"/>
              </a:solidFill>
              <a:latin typeface="思源黑体 CN Bold" panose="020B0800000000000000" charset="-122"/>
              <a:ea typeface="思源黑体 CN Bold" panose="020B0800000000000000" charset="-122"/>
            </a:endParaRPr>
          </a:p>
        </p:txBody>
      </p:sp>
    </p:spTree>
    <p:custDataLst>
      <p:tags r:id="rId1"/>
    </p:custDataLst>
    <p:extLst>
      <p:ext uri="{BB962C8B-B14F-4D97-AF65-F5344CB8AC3E}">
        <p14:creationId xmlns:p14="http://schemas.microsoft.com/office/powerpoint/2010/main" val="57541534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Background</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1</a:t>
            </a:r>
          </a:p>
        </p:txBody>
      </p:sp>
      <p:grpSp>
        <p:nvGrpSpPr>
          <p:cNvPr id="2" name="组合 1">
            <a:extLst>
              <a:ext uri="{FF2B5EF4-FFF2-40B4-BE49-F238E27FC236}">
                <a16:creationId xmlns:a16="http://schemas.microsoft.com/office/drawing/2014/main" id="{27701E87-292E-4E10-ABEA-1CA503ABEE3D}"/>
              </a:ext>
            </a:extLst>
          </p:cNvPr>
          <p:cNvGrpSpPr/>
          <p:nvPr/>
        </p:nvGrpSpPr>
        <p:grpSpPr>
          <a:xfrm>
            <a:off x="4544010" y="1213912"/>
            <a:ext cx="3900389" cy="2215088"/>
            <a:chOff x="6720853" y="651007"/>
            <a:chExt cx="2809675" cy="1536541"/>
          </a:xfrm>
        </p:grpSpPr>
        <p:pic>
          <p:nvPicPr>
            <p:cNvPr id="23" name="图片 22">
              <a:extLst>
                <a:ext uri="{FF2B5EF4-FFF2-40B4-BE49-F238E27FC236}">
                  <a16:creationId xmlns:a16="http://schemas.microsoft.com/office/drawing/2014/main" id="{34EECBD5-33E4-4AA4-A817-F697F9BD6111}"/>
                </a:ext>
              </a:extLst>
            </p:cNvPr>
            <p:cNvPicPr>
              <a:picLocks noChangeAspect="1"/>
            </p:cNvPicPr>
            <p:nvPr/>
          </p:nvPicPr>
          <p:blipFill>
            <a:blip r:embed="rId3"/>
            <a:stretch>
              <a:fillRect/>
            </a:stretch>
          </p:blipFill>
          <p:spPr>
            <a:xfrm>
              <a:off x="6720853" y="651007"/>
              <a:ext cx="2809675" cy="1536541"/>
            </a:xfrm>
            <a:prstGeom prst="rect">
              <a:avLst/>
            </a:prstGeom>
            <a:ln>
              <a:noFill/>
            </a:ln>
            <a:effectLst>
              <a:outerShdw blurRad="190500" algn="tl" rotWithShape="0">
                <a:srgbClr val="000000">
                  <a:alpha val="70000"/>
                </a:srgbClr>
              </a:outerShdw>
            </a:effectLst>
          </p:spPr>
        </p:pic>
        <p:grpSp>
          <p:nvGrpSpPr>
            <p:cNvPr id="25" name="组合 24">
              <a:extLst>
                <a:ext uri="{FF2B5EF4-FFF2-40B4-BE49-F238E27FC236}">
                  <a16:creationId xmlns:a16="http://schemas.microsoft.com/office/drawing/2014/main" id="{7349AD35-44C3-4317-BFE0-54401A4414DD}"/>
                </a:ext>
              </a:extLst>
            </p:cNvPr>
            <p:cNvGrpSpPr/>
            <p:nvPr/>
          </p:nvGrpSpPr>
          <p:grpSpPr>
            <a:xfrm>
              <a:off x="6762138" y="1570684"/>
              <a:ext cx="2732922" cy="491039"/>
              <a:chOff x="3902282" y="1758677"/>
              <a:chExt cx="2732922" cy="491039"/>
            </a:xfrm>
          </p:grpSpPr>
          <p:sp>
            <p:nvSpPr>
              <p:cNvPr id="42" name="TextBox 13">
                <a:extLst>
                  <a:ext uri="{FF2B5EF4-FFF2-40B4-BE49-F238E27FC236}">
                    <a16:creationId xmlns:a16="http://schemas.microsoft.com/office/drawing/2014/main" id="{DE6FA6EA-97DA-4695-B2A1-692C567EF799}"/>
                  </a:ext>
                </a:extLst>
              </p:cNvPr>
              <p:cNvSpPr txBox="1"/>
              <p:nvPr/>
            </p:nvSpPr>
            <p:spPr>
              <a:xfrm>
                <a:off x="3902282" y="1758677"/>
                <a:ext cx="2732922" cy="491039"/>
              </a:xfrm>
              <a:prstGeom prst="rect">
                <a:avLst/>
              </a:prstGeom>
              <a:noFill/>
              <a:ln>
                <a:solidFill>
                  <a:schemeClr val="tx2">
                    <a:lumMod val="60000"/>
                    <a:lumOff val="40000"/>
                  </a:schemeClr>
                </a:solidFill>
              </a:ln>
            </p:spPr>
            <p:style>
              <a:lnRef idx="2">
                <a:schemeClr val="dk1"/>
              </a:lnRef>
              <a:fillRef idx="1">
                <a:schemeClr val="lt1"/>
              </a:fillRef>
              <a:effectRef idx="0">
                <a:schemeClr val="dk1"/>
              </a:effectRef>
              <a:fontRef idx="minor">
                <a:schemeClr val="dk1"/>
              </a:fontRef>
            </p:style>
            <p:txBody>
              <a:bodyPr wrap="square" lIns="0" tIns="0" rIns="0" bIns="0" rtlCol="0" anchor="t">
                <a:spAutoFit/>
              </a:bodyPr>
              <a:lstStyle/>
              <a:p>
                <a:pPr algn="ctr">
                  <a:spcBef>
                    <a:spcPct val="0"/>
                  </a:spcBef>
                </a:pPr>
                <a:r>
                  <a:rPr lang="en-US" dirty="0">
                    <a:solidFill>
                      <a:srgbClr val="494949"/>
                    </a:solidFill>
                    <a:ea typeface="思源黑体-粗体 Bold"/>
                  </a:rPr>
                  <a:t>Interactive Summarizing App</a:t>
                </a:r>
              </a:p>
              <a:p>
                <a:pPr algn="ctr">
                  <a:spcBef>
                    <a:spcPct val="0"/>
                  </a:spcBef>
                </a:pPr>
                <a:r>
                  <a:rPr lang="en-US" sz="2800" b="1" dirty="0" err="1">
                    <a:solidFill>
                      <a:srgbClr val="000000"/>
                    </a:solidFill>
                    <a:latin typeface="Comic Sans MS" panose="030F0702030302020204" pitchFamily="66" charset="0"/>
                    <a:ea typeface="思源黑体-粗体 Bold"/>
                  </a:rPr>
                  <a:t>MediSum</a:t>
                </a:r>
                <a:endParaRPr lang="en-US" sz="2800" b="1" dirty="0">
                  <a:solidFill>
                    <a:srgbClr val="000000"/>
                  </a:solidFill>
                  <a:latin typeface="Comic Sans MS" panose="030F0702030302020204" pitchFamily="66" charset="0"/>
                  <a:ea typeface="思源黑体-粗体 Bold"/>
                </a:endParaRPr>
              </a:p>
            </p:txBody>
          </p:sp>
          <p:pic>
            <p:nvPicPr>
              <p:cNvPr id="44" name="图片 43">
                <a:extLst>
                  <a:ext uri="{FF2B5EF4-FFF2-40B4-BE49-F238E27FC236}">
                    <a16:creationId xmlns:a16="http://schemas.microsoft.com/office/drawing/2014/main" id="{BCF306C9-4965-4D71-9EC6-E325811D11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884" y="1980210"/>
                <a:ext cx="243362" cy="243362"/>
              </a:xfrm>
              <a:prstGeom prst="rect">
                <a:avLst/>
              </a:prstGeom>
            </p:spPr>
          </p:pic>
        </p:grpSp>
      </p:grpSp>
      <p:pic>
        <p:nvPicPr>
          <p:cNvPr id="40" name="Picture 6" descr="Doctor Icon - 6015 - Dryicons">
            <a:extLst>
              <a:ext uri="{FF2B5EF4-FFF2-40B4-BE49-F238E27FC236}">
                <a16:creationId xmlns:a16="http://schemas.microsoft.com/office/drawing/2014/main" id="{79771049-F2AB-4140-98AA-599B7A95F4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3902" y="1851283"/>
            <a:ext cx="1007805" cy="1007805"/>
          </a:xfrm>
          <a:prstGeom prst="rect">
            <a:avLst/>
          </a:prstGeom>
          <a:noFill/>
          <a:extLst>
            <a:ext uri="{909E8E84-426E-40DD-AFC4-6F175D3DCCD1}">
              <a14:hiddenFill xmlns:a14="http://schemas.microsoft.com/office/drawing/2010/main">
                <a:solidFill>
                  <a:srgbClr val="FFFFFF"/>
                </a:solidFill>
              </a14:hiddenFill>
            </a:ext>
          </a:extLst>
        </p:spPr>
      </p:pic>
      <p:sp>
        <p:nvSpPr>
          <p:cNvPr id="30" name="流程图: 终止 29">
            <a:extLst>
              <a:ext uri="{FF2B5EF4-FFF2-40B4-BE49-F238E27FC236}">
                <a16:creationId xmlns:a16="http://schemas.microsoft.com/office/drawing/2014/main" id="{41622045-5E28-486D-9334-A924629F3B22}"/>
              </a:ext>
            </a:extLst>
          </p:cNvPr>
          <p:cNvSpPr/>
          <p:nvPr/>
        </p:nvSpPr>
        <p:spPr>
          <a:xfrm>
            <a:off x="421099" y="3018622"/>
            <a:ext cx="3067344" cy="762120"/>
          </a:xfrm>
          <a:prstGeom prst="flowChartTerminator">
            <a:avLst/>
          </a:prstGeom>
          <a:solidFill>
            <a:schemeClr val="accent6">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solidFill>
                  <a:schemeClr val="tx1">
                    <a:lumMod val="65000"/>
                    <a:lumOff val="35000"/>
                  </a:schemeClr>
                </a:solidFill>
                <a:latin typeface="Century Gothic" panose="020B0502020202020204" pitchFamily="34" charset="0"/>
                <a:ea typeface="MS Mincho" panose="02020609040205080304" pitchFamily="49" charset="-128"/>
                <a:cs typeface="Arial" panose="020B0604020202020204" pitchFamily="34" charset="0"/>
              </a:rPr>
              <a:t>Medical Review</a:t>
            </a:r>
          </a:p>
        </p:txBody>
      </p:sp>
      <p:sp>
        <p:nvSpPr>
          <p:cNvPr id="31" name="流程图: 终止 30">
            <a:extLst>
              <a:ext uri="{FF2B5EF4-FFF2-40B4-BE49-F238E27FC236}">
                <a16:creationId xmlns:a16="http://schemas.microsoft.com/office/drawing/2014/main" id="{91F95C19-C5ED-4041-B5D7-171C208A4B74}"/>
              </a:ext>
            </a:extLst>
          </p:cNvPr>
          <p:cNvSpPr/>
          <p:nvPr/>
        </p:nvSpPr>
        <p:spPr>
          <a:xfrm>
            <a:off x="2669922" y="4444300"/>
            <a:ext cx="3067344" cy="762120"/>
          </a:xfrm>
          <a:prstGeom prst="flowChartTerminator">
            <a:avLst/>
          </a:prstGeom>
          <a:solidFill>
            <a:schemeClr val="accent5">
              <a:lumMod val="60000"/>
              <a:lumOff val="4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solidFill>
                  <a:schemeClr val="tx1">
                    <a:lumMod val="65000"/>
                    <a:lumOff val="35000"/>
                  </a:schemeClr>
                </a:solidFill>
                <a:latin typeface="Century Gothic" panose="020B0502020202020204" pitchFamily="34" charset="0"/>
                <a:ea typeface="MS Mincho" panose="02020609040205080304" pitchFamily="49" charset="-128"/>
                <a:cs typeface="Arial" panose="020B0604020202020204" pitchFamily="34" charset="0"/>
              </a:rPr>
              <a:t>Speeded data summarization </a:t>
            </a:r>
          </a:p>
        </p:txBody>
      </p:sp>
      <p:sp>
        <p:nvSpPr>
          <p:cNvPr id="32" name="流程图: 终止 31">
            <a:extLst>
              <a:ext uri="{FF2B5EF4-FFF2-40B4-BE49-F238E27FC236}">
                <a16:creationId xmlns:a16="http://schemas.microsoft.com/office/drawing/2014/main" id="{03373D37-D176-4699-B053-1A5C170224BD}"/>
              </a:ext>
            </a:extLst>
          </p:cNvPr>
          <p:cNvSpPr/>
          <p:nvPr/>
        </p:nvSpPr>
        <p:spPr>
          <a:xfrm>
            <a:off x="6630907" y="4444300"/>
            <a:ext cx="3067344" cy="762120"/>
          </a:xfrm>
          <a:prstGeom prst="flowChartTerminator">
            <a:avLst/>
          </a:prstGeom>
          <a:solidFill>
            <a:schemeClr val="accent4">
              <a:lumMod val="40000"/>
              <a:lumOff val="6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solidFill>
                  <a:schemeClr val="tx1">
                    <a:lumMod val="65000"/>
                    <a:lumOff val="35000"/>
                  </a:schemeClr>
                </a:solidFill>
                <a:latin typeface="Century Gothic" panose="020B0502020202020204" pitchFamily="34" charset="0"/>
                <a:ea typeface="MS Mincho" panose="02020609040205080304" pitchFamily="49" charset="-128"/>
                <a:cs typeface="Arial" panose="020B0604020202020204" pitchFamily="34" charset="0"/>
              </a:rPr>
              <a:t>Risk-based monitoring</a:t>
            </a:r>
          </a:p>
        </p:txBody>
      </p:sp>
      <p:sp>
        <p:nvSpPr>
          <p:cNvPr id="33" name="流程图: 终止 32">
            <a:extLst>
              <a:ext uri="{FF2B5EF4-FFF2-40B4-BE49-F238E27FC236}">
                <a16:creationId xmlns:a16="http://schemas.microsoft.com/office/drawing/2014/main" id="{87D2170B-DAFD-4208-9C3B-0CFA42A3687D}"/>
              </a:ext>
            </a:extLst>
          </p:cNvPr>
          <p:cNvSpPr/>
          <p:nvPr/>
        </p:nvSpPr>
        <p:spPr>
          <a:xfrm>
            <a:off x="9591264" y="3255685"/>
            <a:ext cx="2186985" cy="762120"/>
          </a:xfrm>
          <a:prstGeom prst="flowChartTerminator">
            <a:avLst/>
          </a:prstGeom>
          <a:solidFill>
            <a:schemeClr val="bg1">
              <a:lumMod val="75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en-US" b="1" dirty="0">
                <a:solidFill>
                  <a:schemeClr val="tx1">
                    <a:lumMod val="65000"/>
                    <a:lumOff val="35000"/>
                  </a:schemeClr>
                </a:solidFill>
                <a:latin typeface="Century Gothic" panose="020B0502020202020204" pitchFamily="34" charset="0"/>
                <a:ea typeface="MS Mincho" panose="02020609040205080304" pitchFamily="49" charset="-128"/>
                <a:cs typeface="Arial" panose="020B0604020202020204" pitchFamily="34" charset="0"/>
              </a:rPr>
              <a:t>….</a:t>
            </a:r>
          </a:p>
        </p:txBody>
      </p:sp>
      <p:pic>
        <p:nvPicPr>
          <p:cNvPr id="3078" name="Picture 6" descr="Right arrow icon 15337678 PNG">
            <a:extLst>
              <a:ext uri="{FF2B5EF4-FFF2-40B4-BE49-F238E27FC236}">
                <a16:creationId xmlns:a16="http://schemas.microsoft.com/office/drawing/2014/main" id="{E5276FEA-02AE-4631-8FB5-7DC7FCC5009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95" t="19118" r="12738" b="19104"/>
          <a:stretch/>
        </p:blipFill>
        <p:spPr bwMode="auto">
          <a:xfrm rot="20789498">
            <a:off x="3583665" y="2737709"/>
            <a:ext cx="679043" cy="56182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Right arrow icon 15337678 PNG">
            <a:extLst>
              <a:ext uri="{FF2B5EF4-FFF2-40B4-BE49-F238E27FC236}">
                <a16:creationId xmlns:a16="http://schemas.microsoft.com/office/drawing/2014/main" id="{2F5BB1A0-C0D7-4A12-B654-2F86142CD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95" t="19118" r="12738" b="19104"/>
          <a:stretch/>
        </p:blipFill>
        <p:spPr bwMode="auto">
          <a:xfrm rot="18302721">
            <a:off x="4117066" y="3687472"/>
            <a:ext cx="679043" cy="5618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6" descr="Right arrow icon 15337678 PNG">
            <a:extLst>
              <a:ext uri="{FF2B5EF4-FFF2-40B4-BE49-F238E27FC236}">
                <a16:creationId xmlns:a16="http://schemas.microsoft.com/office/drawing/2014/main" id="{18BC41BF-3251-4840-9E84-75E1BBEF10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95" t="19118" r="12738" b="19104"/>
          <a:stretch/>
        </p:blipFill>
        <p:spPr bwMode="auto">
          <a:xfrm rot="14968121">
            <a:off x="7574640" y="3708282"/>
            <a:ext cx="679043" cy="56182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Right arrow icon 15337678 PNG">
            <a:extLst>
              <a:ext uri="{FF2B5EF4-FFF2-40B4-BE49-F238E27FC236}">
                <a16:creationId xmlns:a16="http://schemas.microsoft.com/office/drawing/2014/main" id="{4EFDA735-BE92-47B8-A565-FD5089F3A5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595" t="19118" r="12738" b="19104"/>
          <a:stretch/>
        </p:blipFill>
        <p:spPr bwMode="auto">
          <a:xfrm rot="1154951">
            <a:off x="8689142" y="3130732"/>
            <a:ext cx="679043" cy="561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6817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42" presetClass="entr" presetSubtype="0" fill="hold" grpId="0" nodeType="after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1000"/>
                                        <p:tgtEl>
                                          <p:spTgt spid="38"/>
                                        </p:tgtEl>
                                      </p:cBhvr>
                                    </p:animEffect>
                                    <p:anim calcmode="lin" valueType="num">
                                      <p:cBhvr>
                                        <p:cTn id="35" dur="1000" fill="hold"/>
                                        <p:tgtEl>
                                          <p:spTgt spid="38"/>
                                        </p:tgtEl>
                                        <p:attrNameLst>
                                          <p:attrName>ppt_x</p:attrName>
                                        </p:attrNameLst>
                                      </p:cBhvr>
                                      <p:tavLst>
                                        <p:tav tm="0">
                                          <p:val>
                                            <p:strVal val="#ppt_x"/>
                                          </p:val>
                                        </p:tav>
                                        <p:tav tm="100000">
                                          <p:val>
                                            <p:strVal val="#ppt_x"/>
                                          </p:val>
                                        </p:tav>
                                      </p:tavLst>
                                    </p:anim>
                                    <p:anim calcmode="lin" valueType="num">
                                      <p:cBhvr>
                                        <p:cTn id="36" dur="1000" fill="hold"/>
                                        <p:tgtEl>
                                          <p:spTgt spid="38"/>
                                        </p:tgtEl>
                                        <p:attrNameLst>
                                          <p:attrName>ppt_y</p:attrName>
                                        </p:attrNameLst>
                                      </p:cBhvr>
                                      <p:tavLst>
                                        <p:tav tm="0">
                                          <p:val>
                                            <p:strVal val="#ppt_y+.1"/>
                                          </p:val>
                                        </p:tav>
                                        <p:tav tm="100000">
                                          <p:val>
                                            <p:strVal val="#ppt_y"/>
                                          </p:val>
                                        </p:tav>
                                      </p:tavLst>
                                    </p:anim>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par>
                                <p:cTn id="41" presetID="10"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Architectures</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graphicFrame>
        <p:nvGraphicFramePr>
          <p:cNvPr id="5" name="Diagram 2">
            <a:extLst>
              <a:ext uri="{FF2B5EF4-FFF2-40B4-BE49-F238E27FC236}">
                <a16:creationId xmlns:a16="http://schemas.microsoft.com/office/drawing/2014/main" id="{3F670AB1-F7B1-4FC9-AB39-8C77430A25B8}"/>
              </a:ext>
            </a:extLst>
          </p:cNvPr>
          <p:cNvGraphicFramePr/>
          <p:nvPr>
            <p:extLst>
              <p:ext uri="{D42A27DB-BD31-4B8C-83A1-F6EECF244321}">
                <p14:modId xmlns:p14="http://schemas.microsoft.com/office/powerpoint/2010/main" val="331804012"/>
              </p:ext>
            </p:extLst>
          </p:nvPr>
        </p:nvGraphicFramePr>
        <p:xfrm>
          <a:off x="0" y="1147789"/>
          <a:ext cx="11447205" cy="1945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图片 5">
            <a:extLst>
              <a:ext uri="{FF2B5EF4-FFF2-40B4-BE49-F238E27FC236}">
                <a16:creationId xmlns:a16="http://schemas.microsoft.com/office/drawing/2014/main" id="{11DB67EF-CC99-4B72-9E16-49849A2BD77E}"/>
              </a:ext>
            </a:extLst>
          </p:cNvPr>
          <p:cNvPicPr>
            <a:picLocks noChangeAspect="1"/>
          </p:cNvPicPr>
          <p:nvPr/>
        </p:nvPicPr>
        <p:blipFill rotWithShape="1">
          <a:blip r:embed="rId8"/>
          <a:srcRect b="12981"/>
          <a:stretch/>
        </p:blipFill>
        <p:spPr>
          <a:xfrm>
            <a:off x="121348" y="3845290"/>
            <a:ext cx="2143125" cy="1864921"/>
          </a:xfrm>
          <a:prstGeom prst="rect">
            <a:avLst/>
          </a:prstGeom>
        </p:spPr>
      </p:pic>
      <p:sp>
        <p:nvSpPr>
          <p:cNvPr id="17" name="文本框 16">
            <a:extLst>
              <a:ext uri="{FF2B5EF4-FFF2-40B4-BE49-F238E27FC236}">
                <a16:creationId xmlns:a16="http://schemas.microsoft.com/office/drawing/2014/main" id="{93B6CBC5-E37B-4BF1-B553-3EA1400D0B94}"/>
              </a:ext>
            </a:extLst>
          </p:cNvPr>
          <p:cNvSpPr txBox="1"/>
          <p:nvPr/>
        </p:nvSpPr>
        <p:spPr>
          <a:xfrm>
            <a:off x="7372350" y="3641572"/>
            <a:ext cx="3337836" cy="369332"/>
          </a:xfrm>
          <a:prstGeom prst="rect">
            <a:avLst/>
          </a:prstGeom>
          <a:noFill/>
          <a:ln w="38100">
            <a:solidFill>
              <a:srgbClr val="92D050"/>
            </a:solidFill>
          </a:ln>
        </p:spPr>
        <p:txBody>
          <a:bodyPr wrap="square" rtlCol="0">
            <a:spAutoFit/>
          </a:bodyPr>
          <a:lstStyle/>
          <a:p>
            <a:pPr algn="ctr"/>
            <a:r>
              <a:rPr lang="en-US" dirty="0"/>
              <a:t>W</a:t>
            </a:r>
            <a:r>
              <a:rPr lang="en-US" altLang="zh-CN" dirty="0"/>
              <a:t>hy</a:t>
            </a:r>
            <a:r>
              <a:rPr lang="en-US" dirty="0"/>
              <a:t> </a:t>
            </a:r>
            <a:r>
              <a:rPr lang="en-US" altLang="zh-CN" dirty="0"/>
              <a:t>intermediate data?</a:t>
            </a:r>
            <a:endParaRPr lang="en-US" dirty="0"/>
          </a:p>
        </p:txBody>
      </p:sp>
      <p:sp>
        <p:nvSpPr>
          <p:cNvPr id="19" name="文本框 18">
            <a:extLst>
              <a:ext uri="{FF2B5EF4-FFF2-40B4-BE49-F238E27FC236}">
                <a16:creationId xmlns:a16="http://schemas.microsoft.com/office/drawing/2014/main" id="{4DD4AE9C-604A-44B6-B786-883293C264CF}"/>
              </a:ext>
            </a:extLst>
          </p:cNvPr>
          <p:cNvSpPr txBox="1"/>
          <p:nvPr/>
        </p:nvSpPr>
        <p:spPr>
          <a:xfrm>
            <a:off x="3327970" y="3641572"/>
            <a:ext cx="2053655" cy="369332"/>
          </a:xfrm>
          <a:prstGeom prst="rect">
            <a:avLst/>
          </a:prstGeom>
          <a:noFill/>
          <a:ln w="38100">
            <a:solidFill>
              <a:schemeClr val="accent2"/>
            </a:solidFill>
          </a:ln>
        </p:spPr>
        <p:txBody>
          <a:bodyPr wrap="square" rtlCol="0">
            <a:spAutoFit/>
          </a:bodyPr>
          <a:lstStyle/>
          <a:p>
            <a:pPr algn="ctr"/>
            <a:r>
              <a:rPr lang="en-US" dirty="0"/>
              <a:t>Why EDC data?</a:t>
            </a:r>
          </a:p>
        </p:txBody>
      </p:sp>
      <p:sp>
        <p:nvSpPr>
          <p:cNvPr id="20" name="文本框 19">
            <a:extLst>
              <a:ext uri="{FF2B5EF4-FFF2-40B4-BE49-F238E27FC236}">
                <a16:creationId xmlns:a16="http://schemas.microsoft.com/office/drawing/2014/main" id="{44D3ED3F-A530-45CA-A7E5-CC18E0701520}"/>
              </a:ext>
            </a:extLst>
          </p:cNvPr>
          <p:cNvSpPr txBox="1"/>
          <p:nvPr/>
        </p:nvSpPr>
        <p:spPr>
          <a:xfrm>
            <a:off x="3170411" y="4392965"/>
            <a:ext cx="2925590" cy="769570"/>
          </a:xfrm>
          <a:prstGeom prst="rect">
            <a:avLst/>
          </a:prstGeom>
          <a:noFill/>
        </p:spPr>
        <p:txBody>
          <a:bodyPr wrap="square" rtlCol="0">
            <a:spAutoFit/>
          </a:bodyPr>
          <a:lstStyle/>
          <a:p>
            <a:pPr marL="190520" indent="-190520">
              <a:spcAft>
                <a:spcPts val="800"/>
              </a:spcAft>
              <a:buFont typeface="Arial" panose="020B0604020202020204" pitchFamily="34" charset="0"/>
              <a:buChar char="•"/>
            </a:pPr>
            <a:r>
              <a:rPr lang="en-US" sz="1867" dirty="0"/>
              <a:t>Most accessible</a:t>
            </a:r>
          </a:p>
          <a:p>
            <a:pPr marL="190520" indent="-190520">
              <a:spcAft>
                <a:spcPts val="800"/>
              </a:spcAft>
              <a:buFont typeface="Arial" panose="020B0604020202020204" pitchFamily="34" charset="0"/>
              <a:buChar char="•"/>
            </a:pPr>
            <a:r>
              <a:rPr lang="en-US" sz="1867" dirty="0"/>
              <a:t>Convenient to use</a:t>
            </a:r>
          </a:p>
        </p:txBody>
      </p:sp>
      <p:sp>
        <p:nvSpPr>
          <p:cNvPr id="21" name="文本框 20">
            <a:extLst>
              <a:ext uri="{FF2B5EF4-FFF2-40B4-BE49-F238E27FC236}">
                <a16:creationId xmlns:a16="http://schemas.microsoft.com/office/drawing/2014/main" id="{6C70BF57-0F77-41EB-89F4-CB74F286496E}"/>
              </a:ext>
            </a:extLst>
          </p:cNvPr>
          <p:cNvSpPr txBox="1"/>
          <p:nvPr/>
        </p:nvSpPr>
        <p:spPr>
          <a:xfrm>
            <a:off x="7447136" y="4392965"/>
            <a:ext cx="2925590" cy="1056892"/>
          </a:xfrm>
          <a:prstGeom prst="rect">
            <a:avLst/>
          </a:prstGeom>
          <a:noFill/>
        </p:spPr>
        <p:txBody>
          <a:bodyPr wrap="square" rtlCol="0">
            <a:spAutoFit/>
          </a:bodyPr>
          <a:lstStyle/>
          <a:p>
            <a:pPr marL="190520" indent="-190520">
              <a:spcAft>
                <a:spcPts val="800"/>
              </a:spcAft>
              <a:buFont typeface="Arial" panose="020B0604020202020204" pitchFamily="34" charset="0"/>
              <a:buChar char="•"/>
            </a:pPr>
            <a:r>
              <a:rPr lang="en-US" sz="1867" dirty="0"/>
              <a:t>TFL data traceability</a:t>
            </a:r>
          </a:p>
          <a:p>
            <a:pPr marL="190520" indent="-190520">
              <a:spcAft>
                <a:spcPts val="800"/>
              </a:spcAft>
              <a:buFont typeface="Arial" panose="020B0604020202020204" pitchFamily="34" charset="0"/>
              <a:buChar char="•"/>
            </a:pPr>
            <a:r>
              <a:rPr lang="en-US" sz="1867" dirty="0"/>
              <a:t>S</a:t>
            </a:r>
            <a:r>
              <a:rPr lang="en-US" altLang="zh-CN" sz="1867" dirty="0"/>
              <a:t>uitable for other source data type</a:t>
            </a:r>
            <a:endParaRPr lang="en-US" sz="1867" dirty="0"/>
          </a:p>
        </p:txBody>
      </p:sp>
    </p:spTree>
    <p:extLst>
      <p:ext uri="{BB962C8B-B14F-4D97-AF65-F5344CB8AC3E}">
        <p14:creationId xmlns:p14="http://schemas.microsoft.com/office/powerpoint/2010/main" val="617468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Architectures</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graphicFrame>
        <p:nvGraphicFramePr>
          <p:cNvPr id="5" name="Diagram 2">
            <a:extLst>
              <a:ext uri="{FF2B5EF4-FFF2-40B4-BE49-F238E27FC236}">
                <a16:creationId xmlns:a16="http://schemas.microsoft.com/office/drawing/2014/main" id="{3F670AB1-F7B1-4FC9-AB39-8C77430A25B8}"/>
              </a:ext>
            </a:extLst>
          </p:cNvPr>
          <p:cNvGraphicFramePr/>
          <p:nvPr>
            <p:extLst/>
          </p:nvPr>
        </p:nvGraphicFramePr>
        <p:xfrm>
          <a:off x="0" y="1147789"/>
          <a:ext cx="11447205" cy="19459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Difficulty Icons - Free SVG &amp; PNG Difficulty Images - Noun ...">
            <a:extLst>
              <a:ext uri="{FF2B5EF4-FFF2-40B4-BE49-F238E27FC236}">
                <a16:creationId xmlns:a16="http://schemas.microsoft.com/office/drawing/2014/main" id="{01F0C84F-5F41-402B-BCC0-08D4AE270E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1261" y="4845276"/>
            <a:ext cx="1286214" cy="1220254"/>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13FDEC00-D48D-476E-93C1-CC6E092F77B8}"/>
              </a:ext>
            </a:extLst>
          </p:cNvPr>
          <p:cNvSpPr txBox="1"/>
          <p:nvPr/>
        </p:nvSpPr>
        <p:spPr>
          <a:xfrm>
            <a:off x="4032667" y="4027031"/>
            <a:ext cx="4618273" cy="369332"/>
          </a:xfrm>
          <a:prstGeom prst="rect">
            <a:avLst/>
          </a:prstGeom>
          <a:noFill/>
          <a:ln w="38100">
            <a:solidFill>
              <a:srgbClr val="92D050"/>
            </a:solidFill>
          </a:ln>
        </p:spPr>
        <p:txBody>
          <a:bodyPr wrap="square" rtlCol="0">
            <a:spAutoFit/>
          </a:bodyPr>
          <a:lstStyle/>
          <a:p>
            <a:pPr marL="285750" indent="-285750">
              <a:buFont typeface="Arial" panose="020B0604020202020204" pitchFamily="34" charset="0"/>
              <a:buChar char="•"/>
            </a:pPr>
            <a:r>
              <a:rPr lang="en-US" dirty="0"/>
              <a:t>Diversity of analyze methods and definition</a:t>
            </a:r>
          </a:p>
        </p:txBody>
      </p:sp>
      <p:sp>
        <p:nvSpPr>
          <p:cNvPr id="9" name="文本框 8">
            <a:extLst>
              <a:ext uri="{FF2B5EF4-FFF2-40B4-BE49-F238E27FC236}">
                <a16:creationId xmlns:a16="http://schemas.microsoft.com/office/drawing/2014/main" id="{DAFAB836-BC91-4A61-8A1D-6B4D0C015303}"/>
              </a:ext>
            </a:extLst>
          </p:cNvPr>
          <p:cNvSpPr txBox="1"/>
          <p:nvPr/>
        </p:nvSpPr>
        <p:spPr>
          <a:xfrm>
            <a:off x="7809834" y="4601033"/>
            <a:ext cx="3703293" cy="646331"/>
          </a:xfrm>
          <a:prstGeom prst="rect">
            <a:avLst/>
          </a:prstGeom>
          <a:noFill/>
          <a:ln w="38100">
            <a:solidFill>
              <a:srgbClr val="FFC000"/>
            </a:solidFill>
          </a:ln>
        </p:spPr>
        <p:txBody>
          <a:bodyPr wrap="square" rtlCol="0">
            <a:spAutoFit/>
          </a:bodyPr>
          <a:lstStyle/>
          <a:p>
            <a:pPr marL="285750" indent="-285750">
              <a:buFont typeface="Arial" panose="020B0604020202020204" pitchFamily="34" charset="0"/>
              <a:buChar char="•"/>
            </a:pPr>
            <a:r>
              <a:rPr lang="en-US" dirty="0"/>
              <a:t>TFL variables vary by project</a:t>
            </a:r>
          </a:p>
          <a:p>
            <a:pPr marL="285750" indent="-285750">
              <a:buFont typeface="Arial" panose="020B0604020202020204" pitchFamily="34" charset="0"/>
              <a:buChar char="•"/>
            </a:pPr>
            <a:r>
              <a:rPr lang="en-US" dirty="0"/>
              <a:t>TFL demand may change overtime</a:t>
            </a:r>
          </a:p>
        </p:txBody>
      </p:sp>
      <p:sp>
        <p:nvSpPr>
          <p:cNvPr id="10" name="文本框 9">
            <a:extLst>
              <a:ext uri="{FF2B5EF4-FFF2-40B4-BE49-F238E27FC236}">
                <a16:creationId xmlns:a16="http://schemas.microsoft.com/office/drawing/2014/main" id="{23185CF0-DEB9-4AEF-95E3-DB03495379CB}"/>
              </a:ext>
            </a:extLst>
          </p:cNvPr>
          <p:cNvSpPr txBox="1"/>
          <p:nvPr/>
        </p:nvSpPr>
        <p:spPr>
          <a:xfrm>
            <a:off x="842728" y="3349554"/>
            <a:ext cx="5253272" cy="369332"/>
          </a:xfrm>
          <a:prstGeom prst="rect">
            <a:avLst/>
          </a:prstGeom>
          <a:noFill/>
          <a:ln w="38100">
            <a:solidFill>
              <a:schemeClr val="accent2"/>
            </a:solidFill>
          </a:ln>
        </p:spPr>
        <p:txBody>
          <a:bodyPr wrap="square" rtlCol="0">
            <a:spAutoFit/>
          </a:bodyPr>
          <a:lstStyle/>
          <a:p>
            <a:pPr marL="285750" indent="-285750">
              <a:buFont typeface="Arial" panose="020B0604020202020204" pitchFamily="34" charset="0"/>
              <a:buChar char="•"/>
            </a:pPr>
            <a:r>
              <a:rPr lang="en-US" dirty="0"/>
              <a:t>EDC standards and variables Diversify</a:t>
            </a:r>
          </a:p>
        </p:txBody>
      </p:sp>
    </p:spTree>
    <p:extLst>
      <p:ext uri="{BB962C8B-B14F-4D97-AF65-F5344CB8AC3E}">
        <p14:creationId xmlns:p14="http://schemas.microsoft.com/office/powerpoint/2010/main" val="174683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11C6CD17-840C-4B78-8F4E-18B5E06B57B6}"/>
              </a:ext>
            </a:extLst>
          </p:cNvPr>
          <p:cNvPicPr>
            <a:picLocks noChangeAspect="1"/>
          </p:cNvPicPr>
          <p:nvPr/>
        </p:nvPicPr>
        <p:blipFill>
          <a:blip r:embed="rId3"/>
          <a:stretch>
            <a:fillRect/>
          </a:stretch>
        </p:blipFill>
        <p:spPr>
          <a:xfrm>
            <a:off x="4427509" y="3059325"/>
            <a:ext cx="4133391" cy="2298672"/>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sp>
        <p:nvSpPr>
          <p:cNvPr id="3" name="标题 2"/>
          <p:cNvSpPr>
            <a:spLocks noGrp="1"/>
          </p:cNvSpPr>
          <p:nvPr>
            <p:ph type="title"/>
          </p:nvPr>
        </p:nvSpPr>
        <p:spPr>
          <a:xfrm>
            <a:off x="1007805" y="343794"/>
            <a:ext cx="10972800" cy="400101"/>
          </a:xfrm>
        </p:spPr>
        <p:txBody>
          <a:bodyPr>
            <a:noAutofit/>
          </a:bodyPr>
          <a:lstStyle/>
          <a:p>
            <a:r>
              <a:rPr lang="en-US" altLang="zh-CN" sz="2400" dirty="0"/>
              <a:t>Designs - Internal</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pic>
        <p:nvPicPr>
          <p:cNvPr id="13" name="图片 12">
            <a:extLst>
              <a:ext uri="{FF2B5EF4-FFF2-40B4-BE49-F238E27FC236}">
                <a16:creationId xmlns:a16="http://schemas.microsoft.com/office/drawing/2014/main" id="{3E8254A7-5A6D-4AAA-A5AA-3928B0BC4C94}"/>
              </a:ext>
            </a:extLst>
          </p:cNvPr>
          <p:cNvPicPr>
            <a:picLocks noChangeAspect="1"/>
          </p:cNvPicPr>
          <p:nvPr/>
        </p:nvPicPr>
        <p:blipFill>
          <a:blip r:embed="rId4"/>
          <a:stretch>
            <a:fillRect/>
          </a:stretch>
        </p:blipFill>
        <p:spPr>
          <a:xfrm>
            <a:off x="320629" y="1017939"/>
            <a:ext cx="3991848" cy="1616331"/>
          </a:xfrm>
          <a:prstGeom prst="rect">
            <a:avLst/>
          </a:prstGeom>
        </p:spPr>
      </p:pic>
      <p:grpSp>
        <p:nvGrpSpPr>
          <p:cNvPr id="25" name="组合 24">
            <a:extLst>
              <a:ext uri="{FF2B5EF4-FFF2-40B4-BE49-F238E27FC236}">
                <a16:creationId xmlns:a16="http://schemas.microsoft.com/office/drawing/2014/main" id="{449CE7B5-929C-495E-8A8D-A849AF5D7963}"/>
              </a:ext>
            </a:extLst>
          </p:cNvPr>
          <p:cNvGrpSpPr/>
          <p:nvPr/>
        </p:nvGrpSpPr>
        <p:grpSpPr>
          <a:xfrm>
            <a:off x="1070736" y="3397682"/>
            <a:ext cx="2833245" cy="546064"/>
            <a:chOff x="3259" y="268938"/>
            <a:chExt cx="2833245" cy="546064"/>
          </a:xfrm>
        </p:grpSpPr>
        <p:sp>
          <p:nvSpPr>
            <p:cNvPr id="26" name="矩形 25">
              <a:extLst>
                <a:ext uri="{FF2B5EF4-FFF2-40B4-BE49-F238E27FC236}">
                  <a16:creationId xmlns:a16="http://schemas.microsoft.com/office/drawing/2014/main" id="{635F7AF9-B11B-4D6C-9B5B-8F9FCFDE1EA6}"/>
                </a:ext>
              </a:extLst>
            </p:cNvPr>
            <p:cNvSpPr/>
            <p:nvPr/>
          </p:nvSpPr>
          <p:spPr>
            <a:xfrm>
              <a:off x="3259" y="268938"/>
              <a:ext cx="2833245" cy="546064"/>
            </a:xfrm>
            <a:prstGeom prst="rect">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文本框 26">
              <a:extLst>
                <a:ext uri="{FF2B5EF4-FFF2-40B4-BE49-F238E27FC236}">
                  <a16:creationId xmlns:a16="http://schemas.microsoft.com/office/drawing/2014/main" id="{320F8DA0-F536-4BC5-95A3-10DDA86729A1}"/>
                </a:ext>
              </a:extLst>
            </p:cNvPr>
            <p:cNvSpPr txBox="1"/>
            <p:nvPr/>
          </p:nvSpPr>
          <p:spPr>
            <a:xfrm>
              <a:off x="3259" y="268938"/>
              <a:ext cx="2833245" cy="54606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kern="1200" dirty="0" err="1"/>
                <a:t>ADaM</a:t>
              </a:r>
              <a:r>
                <a:rPr lang="en-US" sz="1500" kern="1200" dirty="0"/>
                <a:t>-like Dataset Specifications</a:t>
              </a:r>
            </a:p>
          </p:txBody>
        </p:sp>
      </p:grpSp>
      <p:grpSp>
        <p:nvGrpSpPr>
          <p:cNvPr id="28" name="组合 27">
            <a:extLst>
              <a:ext uri="{FF2B5EF4-FFF2-40B4-BE49-F238E27FC236}">
                <a16:creationId xmlns:a16="http://schemas.microsoft.com/office/drawing/2014/main" id="{F5A48947-F9E6-4DAF-B12E-797CA2A7F120}"/>
              </a:ext>
            </a:extLst>
          </p:cNvPr>
          <p:cNvGrpSpPr/>
          <p:nvPr/>
        </p:nvGrpSpPr>
        <p:grpSpPr>
          <a:xfrm>
            <a:off x="1070736" y="3943746"/>
            <a:ext cx="2833245" cy="2455059"/>
            <a:chOff x="3259" y="815003"/>
            <a:chExt cx="1731799" cy="2455059"/>
          </a:xfrm>
        </p:grpSpPr>
        <p:sp>
          <p:nvSpPr>
            <p:cNvPr id="29" name="矩形 28">
              <a:extLst>
                <a:ext uri="{FF2B5EF4-FFF2-40B4-BE49-F238E27FC236}">
                  <a16:creationId xmlns:a16="http://schemas.microsoft.com/office/drawing/2014/main" id="{481B51C1-61E3-459E-9EEB-880F6CE35178}"/>
                </a:ext>
              </a:extLst>
            </p:cNvPr>
            <p:cNvSpPr/>
            <p:nvPr/>
          </p:nvSpPr>
          <p:spPr>
            <a:xfrm>
              <a:off x="3259" y="815003"/>
              <a:ext cx="1731799" cy="2455059"/>
            </a:xfrm>
            <a:prstGeom prst="rect">
              <a:avLst/>
            </a:prstGeom>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30" name="文本框 29">
              <a:extLst>
                <a:ext uri="{FF2B5EF4-FFF2-40B4-BE49-F238E27FC236}">
                  <a16:creationId xmlns:a16="http://schemas.microsoft.com/office/drawing/2014/main" id="{4BFAA8F8-4323-43A9-9AAA-633645095469}"/>
                </a:ext>
              </a:extLst>
            </p:cNvPr>
            <p:cNvSpPr txBox="1"/>
            <p:nvPr/>
          </p:nvSpPr>
          <p:spPr>
            <a:xfrm>
              <a:off x="3259" y="815003"/>
              <a:ext cx="1731799" cy="2455059"/>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a:t>Variables needed for each dataset</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EDC dataset and variables needed to derive each variable</a:t>
              </a:r>
            </a:p>
            <a:p>
              <a:pPr marL="114300" lvl="1" indent="-114300" algn="l" defTabSz="666750">
                <a:lnSpc>
                  <a:spcPct val="90000"/>
                </a:lnSpc>
                <a:spcBef>
                  <a:spcPct val="0"/>
                </a:spcBef>
                <a:spcAft>
                  <a:spcPct val="15000"/>
                </a:spcAft>
                <a:buChar char="•"/>
              </a:pPr>
              <a:endParaRPr lang="en-US" sz="1500" kern="1200" dirty="0"/>
            </a:p>
            <a:p>
              <a:pPr marL="114300" lvl="1" indent="-114300" algn="l" defTabSz="666750">
                <a:lnSpc>
                  <a:spcPct val="90000"/>
                </a:lnSpc>
                <a:spcBef>
                  <a:spcPct val="0"/>
                </a:spcBef>
                <a:spcAft>
                  <a:spcPct val="15000"/>
                </a:spcAft>
                <a:buChar char="•"/>
              </a:pPr>
              <a:r>
                <a:rPr lang="en-US" sz="1500" kern="1200" dirty="0"/>
                <a:t>Derivation method of each variable</a:t>
              </a:r>
            </a:p>
          </p:txBody>
        </p:sp>
      </p:grpSp>
      <p:pic>
        <p:nvPicPr>
          <p:cNvPr id="33" name="Picture 4" descr="文件icon图片大全_文件icon图片素材【PNG免费下载】-90设计网">
            <a:extLst>
              <a:ext uri="{FF2B5EF4-FFF2-40B4-BE49-F238E27FC236}">
                <a16:creationId xmlns:a16="http://schemas.microsoft.com/office/drawing/2014/main" id="{0C0F0164-0082-4556-9C92-9B7D33A9F23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7662" t="26334" r="27994" b="28141"/>
          <a:stretch/>
        </p:blipFill>
        <p:spPr bwMode="auto">
          <a:xfrm>
            <a:off x="2049290" y="2393663"/>
            <a:ext cx="876136" cy="89943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组合 33">
            <a:extLst>
              <a:ext uri="{FF2B5EF4-FFF2-40B4-BE49-F238E27FC236}">
                <a16:creationId xmlns:a16="http://schemas.microsoft.com/office/drawing/2014/main" id="{02668E21-04E8-4BDC-8E87-15898A130521}"/>
              </a:ext>
            </a:extLst>
          </p:cNvPr>
          <p:cNvGrpSpPr/>
          <p:nvPr/>
        </p:nvGrpSpPr>
        <p:grpSpPr>
          <a:xfrm>
            <a:off x="4762024" y="1003413"/>
            <a:ext cx="5877074" cy="806189"/>
            <a:chOff x="547222" y="2773345"/>
            <a:chExt cx="6426419" cy="1572827"/>
          </a:xfrm>
        </p:grpSpPr>
        <p:sp>
          <p:nvSpPr>
            <p:cNvPr id="35" name="任意多边形: 形状 34">
              <a:extLst>
                <a:ext uri="{FF2B5EF4-FFF2-40B4-BE49-F238E27FC236}">
                  <a16:creationId xmlns:a16="http://schemas.microsoft.com/office/drawing/2014/main" id="{105B78FA-7847-4593-8871-635FC365695C}"/>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marL="0" lvl="0" indent="0" algn="ctr" defTabSz="1066800">
                <a:lnSpc>
                  <a:spcPct val="90000"/>
                </a:lnSpc>
                <a:spcBef>
                  <a:spcPct val="0"/>
                </a:spcBef>
                <a:spcAft>
                  <a:spcPct val="35000"/>
                </a:spcAft>
                <a:buNone/>
              </a:pPr>
              <a:r>
                <a:rPr lang="en-US" sz="1600" kern="1200" dirty="0"/>
                <a:t>Foundation</a:t>
              </a:r>
            </a:p>
          </p:txBody>
        </p:sp>
        <p:sp>
          <p:nvSpPr>
            <p:cNvPr id="36" name="任意多边形: 形状 35">
              <a:extLst>
                <a:ext uri="{FF2B5EF4-FFF2-40B4-BE49-F238E27FC236}">
                  <a16:creationId xmlns:a16="http://schemas.microsoft.com/office/drawing/2014/main" id="{2416621D-BF9A-4F03-84AD-D370190C944A}"/>
                </a:ext>
              </a:extLst>
            </p:cNvPr>
            <p:cNvSpPr/>
            <p:nvPr/>
          </p:nvSpPr>
          <p:spPr>
            <a:xfrm>
              <a:off x="1648201" y="2773347"/>
              <a:ext cx="5325440"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defTabSz="1066800">
                <a:lnSpc>
                  <a:spcPct val="90000"/>
                </a:lnSpc>
                <a:spcBef>
                  <a:spcPct val="0"/>
                </a:spcBef>
                <a:spcAft>
                  <a:spcPct val="15000"/>
                </a:spcAft>
                <a:buChar char="•"/>
              </a:pPr>
              <a:r>
                <a:rPr lang="en-US" sz="1600" dirty="0"/>
                <a:t>EDC version</a:t>
              </a:r>
            </a:p>
            <a:p>
              <a:pPr marL="228600" lvl="1" indent="-228600" defTabSz="1066800">
                <a:lnSpc>
                  <a:spcPct val="90000"/>
                </a:lnSpc>
                <a:spcBef>
                  <a:spcPct val="0"/>
                </a:spcBef>
                <a:spcAft>
                  <a:spcPct val="15000"/>
                </a:spcAft>
                <a:buChar char="•"/>
              </a:pPr>
              <a:r>
                <a:rPr lang="en-US" sz="1600" dirty="0"/>
                <a:t>Analyze Data Range [based on TFL]</a:t>
              </a:r>
              <a:endParaRPr lang="en-US" sz="1600" kern="1200" dirty="0"/>
            </a:p>
          </p:txBody>
        </p:sp>
      </p:grpSp>
      <p:pic>
        <p:nvPicPr>
          <p:cNvPr id="5" name="图片 4">
            <a:extLst>
              <a:ext uri="{FF2B5EF4-FFF2-40B4-BE49-F238E27FC236}">
                <a16:creationId xmlns:a16="http://schemas.microsoft.com/office/drawing/2014/main" id="{C80140F2-C4F9-458A-8CD7-56C57EA3C7F6}"/>
              </a:ext>
            </a:extLst>
          </p:cNvPr>
          <p:cNvPicPr>
            <a:picLocks noChangeAspect="1"/>
          </p:cNvPicPr>
          <p:nvPr/>
        </p:nvPicPr>
        <p:blipFill>
          <a:blip r:embed="rId6"/>
          <a:stretch>
            <a:fillRect/>
          </a:stretch>
        </p:blipFill>
        <p:spPr>
          <a:xfrm>
            <a:off x="6494204" y="3429000"/>
            <a:ext cx="3923207" cy="2860312"/>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grpSp>
        <p:nvGrpSpPr>
          <p:cNvPr id="37" name="组合 36">
            <a:extLst>
              <a:ext uri="{FF2B5EF4-FFF2-40B4-BE49-F238E27FC236}">
                <a16:creationId xmlns:a16="http://schemas.microsoft.com/office/drawing/2014/main" id="{1D7979E9-F01A-42DF-9552-291974CF22ED}"/>
              </a:ext>
            </a:extLst>
          </p:cNvPr>
          <p:cNvGrpSpPr/>
          <p:nvPr/>
        </p:nvGrpSpPr>
        <p:grpSpPr>
          <a:xfrm>
            <a:off x="4762024" y="1786956"/>
            <a:ext cx="5878267" cy="806189"/>
            <a:chOff x="570011" y="4178494"/>
            <a:chExt cx="6420115" cy="1572827"/>
          </a:xfrm>
        </p:grpSpPr>
        <p:sp>
          <p:nvSpPr>
            <p:cNvPr id="38" name="任意多边形: 形状 37">
              <a:extLst>
                <a:ext uri="{FF2B5EF4-FFF2-40B4-BE49-F238E27FC236}">
                  <a16:creationId xmlns:a16="http://schemas.microsoft.com/office/drawing/2014/main" id="{3C658696-E0B4-4E84-B21C-F778C3B6A919}"/>
                </a:ext>
              </a:extLst>
            </p:cNvPr>
            <p:cNvSpPr/>
            <p:nvPr/>
          </p:nvSpPr>
          <p:spPr>
            <a:xfrm>
              <a:off x="570011" y="4178494"/>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rgbClr val="00B0F0"/>
            </a:solidFill>
            <a:ln>
              <a:solidFill>
                <a:srgbClr val="00B0F0"/>
              </a:solidFill>
            </a:ln>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431" tIns="561920" rIns="11429" bIns="561919" numCol="1" spcCol="1270" anchor="ctr" anchorCtr="0">
              <a:noAutofit/>
            </a:bodyPr>
            <a:lstStyle/>
            <a:p>
              <a:pPr marL="0" lvl="0" indent="0" algn="ctr" defTabSz="800100">
                <a:lnSpc>
                  <a:spcPct val="90000"/>
                </a:lnSpc>
                <a:spcBef>
                  <a:spcPct val="0"/>
                </a:spcBef>
                <a:spcAft>
                  <a:spcPct val="35000"/>
                </a:spcAft>
                <a:buNone/>
              </a:pPr>
              <a:r>
                <a:rPr lang="en-US" sz="1600" kern="1200" dirty="0"/>
                <a:t>Adaptive</a:t>
              </a:r>
            </a:p>
          </p:txBody>
        </p:sp>
        <p:sp>
          <p:nvSpPr>
            <p:cNvPr id="39" name="任意多边形: 形状 38">
              <a:extLst>
                <a:ext uri="{FF2B5EF4-FFF2-40B4-BE49-F238E27FC236}">
                  <a16:creationId xmlns:a16="http://schemas.microsoft.com/office/drawing/2014/main" id="{D07039C0-D5AE-48E3-B011-E804EA212EF1}"/>
                </a:ext>
              </a:extLst>
            </p:cNvPr>
            <p:cNvSpPr/>
            <p:nvPr/>
          </p:nvSpPr>
          <p:spPr>
            <a:xfrm>
              <a:off x="1670991" y="4178496"/>
              <a:ext cx="5319135" cy="1022337"/>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rgbClr val="00B0F0"/>
              </a:solidFill>
            </a:ln>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62606" rIns="62606" bIns="62606" numCol="1" spcCol="1270" anchor="ctr" anchorCtr="0">
              <a:noAutofit/>
            </a:bodyPr>
            <a:lstStyle/>
            <a:p>
              <a:pPr marL="228600" lvl="1" indent="-228600" defTabSz="889000">
                <a:spcBef>
                  <a:spcPct val="0"/>
                </a:spcBef>
                <a:spcAft>
                  <a:spcPct val="15000"/>
                </a:spcAft>
                <a:buFontTx/>
                <a:buChar char="•"/>
              </a:pPr>
              <a:r>
                <a:rPr lang="en-US" sz="1600" dirty="0" err="1"/>
                <a:t>ADaM</a:t>
              </a:r>
              <a:r>
                <a:rPr lang="en-US" sz="1600" dirty="0"/>
                <a:t>-like Dataset Specifications</a:t>
              </a:r>
            </a:p>
          </p:txBody>
        </p:sp>
      </p:grpSp>
    </p:spTree>
    <p:extLst>
      <p:ext uri="{BB962C8B-B14F-4D97-AF65-F5344CB8AC3E}">
        <p14:creationId xmlns:p14="http://schemas.microsoft.com/office/powerpoint/2010/main" val="80943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randombar(horizontal)">
                                      <p:cBhvr>
                                        <p:cTn id="24" dur="500"/>
                                        <p:tgtEl>
                                          <p:spTgt spid="33"/>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randombar(horizontal)">
                                      <p:cBhvr>
                                        <p:cTn id="30" dur="5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5AEAAFC-FDAD-4105-8B12-5561251979C2}"/>
              </a:ext>
            </a:extLst>
          </p:cNvPr>
          <p:cNvPicPr>
            <a:picLocks noChangeAspect="1"/>
          </p:cNvPicPr>
          <p:nvPr/>
        </p:nvPicPr>
        <p:blipFill>
          <a:blip r:embed="rId3"/>
          <a:stretch>
            <a:fillRect/>
          </a:stretch>
        </p:blipFill>
        <p:spPr>
          <a:xfrm>
            <a:off x="4536112" y="2749806"/>
            <a:ext cx="5027435" cy="3722500"/>
          </a:xfrm>
          <a:prstGeom prst="rect">
            <a:avLst/>
          </a:prstGeom>
        </p:spPr>
      </p:pic>
      <p:sp>
        <p:nvSpPr>
          <p:cNvPr id="3" name="标题 2"/>
          <p:cNvSpPr>
            <a:spLocks noGrp="1"/>
          </p:cNvSpPr>
          <p:nvPr>
            <p:ph type="title"/>
          </p:nvPr>
        </p:nvSpPr>
        <p:spPr>
          <a:xfrm>
            <a:off x="1007805" y="343794"/>
            <a:ext cx="10972800" cy="400101"/>
          </a:xfrm>
        </p:spPr>
        <p:txBody>
          <a:bodyPr>
            <a:noAutofit/>
          </a:bodyPr>
          <a:lstStyle/>
          <a:p>
            <a:r>
              <a:rPr lang="en-US" altLang="zh-CN" sz="2400" dirty="0"/>
              <a:t>Designs – Internal &amp; UI</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grpSp>
        <p:nvGrpSpPr>
          <p:cNvPr id="19" name="组合 18">
            <a:extLst>
              <a:ext uri="{FF2B5EF4-FFF2-40B4-BE49-F238E27FC236}">
                <a16:creationId xmlns:a16="http://schemas.microsoft.com/office/drawing/2014/main" id="{B91F7684-F0C2-4F59-A090-AFF927A8A522}"/>
              </a:ext>
            </a:extLst>
          </p:cNvPr>
          <p:cNvGrpSpPr/>
          <p:nvPr/>
        </p:nvGrpSpPr>
        <p:grpSpPr>
          <a:xfrm>
            <a:off x="816613" y="3248464"/>
            <a:ext cx="2833245" cy="546064"/>
            <a:chOff x="3259" y="268938"/>
            <a:chExt cx="2833245" cy="546064"/>
          </a:xfrm>
          <a:solidFill>
            <a:schemeClr val="accent6">
              <a:lumMod val="75000"/>
            </a:schemeClr>
          </a:solidFill>
        </p:grpSpPr>
        <p:sp>
          <p:nvSpPr>
            <p:cNvPr id="20" name="矩形 19">
              <a:extLst>
                <a:ext uri="{FF2B5EF4-FFF2-40B4-BE49-F238E27FC236}">
                  <a16:creationId xmlns:a16="http://schemas.microsoft.com/office/drawing/2014/main" id="{CAFF4F4C-1C76-4176-9335-B8073D51ADA1}"/>
                </a:ext>
              </a:extLst>
            </p:cNvPr>
            <p:cNvSpPr/>
            <p:nvPr/>
          </p:nvSpPr>
          <p:spPr>
            <a:xfrm>
              <a:off x="3259" y="268938"/>
              <a:ext cx="2833245" cy="546064"/>
            </a:xfrm>
            <a:prstGeom prst="rect">
              <a:avLst/>
            </a:prstGeom>
            <a:grpFill/>
            <a:ln>
              <a:noFill/>
            </a:ln>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1" name="文本框 20">
              <a:extLst>
                <a:ext uri="{FF2B5EF4-FFF2-40B4-BE49-F238E27FC236}">
                  <a16:creationId xmlns:a16="http://schemas.microsoft.com/office/drawing/2014/main" id="{F0BFE600-EF58-4D2F-98FE-326F9E815103}"/>
                </a:ext>
              </a:extLst>
            </p:cNvPr>
            <p:cNvSpPr txBox="1"/>
            <p:nvPr/>
          </p:nvSpPr>
          <p:spPr>
            <a:xfrm>
              <a:off x="3259" y="268938"/>
              <a:ext cx="2833245" cy="546064"/>
            </a:xfrm>
            <a:prstGeom prst="rect">
              <a:avLst/>
            </a:prstGeom>
            <a:grpFill/>
            <a:ln>
              <a:noFill/>
            </a:ln>
          </p:spPr>
          <p:style>
            <a:lnRef idx="0">
              <a:scrgbClr r="0" g="0" b="0"/>
            </a:lnRef>
            <a:fillRef idx="0">
              <a:scrgbClr r="0" g="0" b="0"/>
            </a:fillRef>
            <a:effectRef idx="0">
              <a:scrgbClr r="0" g="0" b="0"/>
            </a:effectRef>
            <a:fontRef idx="minor">
              <a:schemeClr val="lt1"/>
            </a:fontRef>
          </p:style>
          <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dirty="0"/>
                <a:t>Basic Common Methods</a:t>
              </a:r>
            </a:p>
          </p:txBody>
        </p:sp>
      </p:grpSp>
      <p:grpSp>
        <p:nvGrpSpPr>
          <p:cNvPr id="22" name="组合 21">
            <a:extLst>
              <a:ext uri="{FF2B5EF4-FFF2-40B4-BE49-F238E27FC236}">
                <a16:creationId xmlns:a16="http://schemas.microsoft.com/office/drawing/2014/main" id="{0DA63A05-8A7E-4C9F-9978-91EE1B28562E}"/>
              </a:ext>
            </a:extLst>
          </p:cNvPr>
          <p:cNvGrpSpPr/>
          <p:nvPr/>
        </p:nvGrpSpPr>
        <p:grpSpPr>
          <a:xfrm>
            <a:off x="816613" y="3794528"/>
            <a:ext cx="2833245" cy="2455059"/>
            <a:chOff x="3259" y="815003"/>
            <a:chExt cx="1731799" cy="2455059"/>
          </a:xfrm>
          <a:solidFill>
            <a:schemeClr val="accent6">
              <a:lumMod val="20000"/>
              <a:lumOff val="80000"/>
            </a:schemeClr>
          </a:solidFill>
        </p:grpSpPr>
        <p:sp>
          <p:nvSpPr>
            <p:cNvPr id="23" name="矩形 22">
              <a:extLst>
                <a:ext uri="{FF2B5EF4-FFF2-40B4-BE49-F238E27FC236}">
                  <a16:creationId xmlns:a16="http://schemas.microsoft.com/office/drawing/2014/main" id="{F11DF2D9-B8C8-4F91-B008-4F3CA7C8B410}"/>
                </a:ext>
              </a:extLst>
            </p:cNvPr>
            <p:cNvSpPr/>
            <p:nvPr/>
          </p:nvSpPr>
          <p:spPr>
            <a:xfrm>
              <a:off x="3259" y="815003"/>
              <a:ext cx="1731799" cy="2455059"/>
            </a:xfrm>
            <a:prstGeom prst="rect">
              <a:avLst/>
            </a:prstGeom>
            <a:grp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4" name="文本框 23">
              <a:extLst>
                <a:ext uri="{FF2B5EF4-FFF2-40B4-BE49-F238E27FC236}">
                  <a16:creationId xmlns:a16="http://schemas.microsoft.com/office/drawing/2014/main" id="{55CE04ED-E855-4F40-8872-E20E1FF835E0}"/>
                </a:ext>
              </a:extLst>
            </p:cNvPr>
            <p:cNvSpPr txBox="1"/>
            <p:nvPr/>
          </p:nvSpPr>
          <p:spPr>
            <a:xfrm>
              <a:off x="3259" y="815003"/>
              <a:ext cx="1731799" cy="2455059"/>
            </a:xfrm>
            <a:prstGeom prst="rect">
              <a:avLst/>
            </a:prstGeom>
            <a:grpFill/>
            <a:ln>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0010" tIns="80010" rIns="106680" bIns="120015" numCol="1" spcCol="1270" anchor="t" anchorCtr="0">
              <a:noAutofit/>
            </a:bodyPr>
            <a:lstStyle/>
            <a:p>
              <a:pPr marL="0" lvl="1" defTabSz="666750">
                <a:lnSpc>
                  <a:spcPct val="90000"/>
                </a:lnSpc>
                <a:spcBef>
                  <a:spcPct val="0"/>
                </a:spcBef>
                <a:spcAft>
                  <a:spcPct val="15000"/>
                </a:spcAft>
              </a:pPr>
              <a:r>
                <a:rPr lang="en-US" sz="1500" dirty="0"/>
                <a:t>Analyses set definition: ITT, FAS, SAF, EES</a:t>
              </a:r>
            </a:p>
            <a:p>
              <a:pPr marL="0" lvl="1" defTabSz="666750">
                <a:lnSpc>
                  <a:spcPct val="90000"/>
                </a:lnSpc>
                <a:spcBef>
                  <a:spcPct val="0"/>
                </a:spcBef>
                <a:spcAft>
                  <a:spcPct val="15000"/>
                </a:spcAft>
              </a:pPr>
              <a:endParaRPr lang="en-US" sz="1500" dirty="0"/>
            </a:p>
            <a:p>
              <a:pPr marL="0" lvl="1" defTabSz="666750">
                <a:lnSpc>
                  <a:spcPct val="90000"/>
                </a:lnSpc>
                <a:spcBef>
                  <a:spcPct val="0"/>
                </a:spcBef>
                <a:spcAft>
                  <a:spcPct val="15000"/>
                </a:spcAft>
              </a:pPr>
              <a:r>
                <a:rPr lang="en-US" sz="1500" dirty="0"/>
                <a:t>Oncology:</a:t>
              </a:r>
            </a:p>
            <a:p>
              <a:pPr marL="114300" lvl="1" indent="-114300" defTabSz="666750">
                <a:lnSpc>
                  <a:spcPct val="90000"/>
                </a:lnSpc>
                <a:spcBef>
                  <a:spcPct val="0"/>
                </a:spcBef>
                <a:spcAft>
                  <a:spcPct val="15000"/>
                </a:spcAft>
                <a:buChar char="•"/>
              </a:pPr>
              <a:r>
                <a:rPr lang="en-US" sz="1500" dirty="0"/>
                <a:t>RSDTC derivation rule</a:t>
              </a:r>
            </a:p>
            <a:p>
              <a:pPr marL="114300" lvl="1" indent="-114300" defTabSz="666750">
                <a:lnSpc>
                  <a:spcPct val="90000"/>
                </a:lnSpc>
                <a:spcBef>
                  <a:spcPct val="0"/>
                </a:spcBef>
                <a:spcAft>
                  <a:spcPct val="15000"/>
                </a:spcAft>
                <a:buChar char="•"/>
              </a:pPr>
              <a:r>
                <a:rPr lang="en-US" sz="1500" dirty="0"/>
                <a:t>Confirmed BOR</a:t>
              </a:r>
            </a:p>
            <a:p>
              <a:pPr marL="114300" lvl="1" indent="-114300" defTabSz="666750">
                <a:lnSpc>
                  <a:spcPct val="90000"/>
                </a:lnSpc>
                <a:spcBef>
                  <a:spcPct val="0"/>
                </a:spcBef>
                <a:spcAft>
                  <a:spcPct val="15000"/>
                </a:spcAft>
                <a:buChar char="•"/>
              </a:pPr>
              <a:r>
                <a:rPr lang="en-US" sz="1500" dirty="0"/>
                <a:t>PFS &amp; OS censor classification</a:t>
              </a:r>
            </a:p>
            <a:p>
              <a:pPr marL="0" lvl="1" defTabSz="666750">
                <a:lnSpc>
                  <a:spcPct val="90000"/>
                </a:lnSpc>
                <a:spcBef>
                  <a:spcPct val="0"/>
                </a:spcBef>
                <a:spcAft>
                  <a:spcPct val="15000"/>
                </a:spcAft>
              </a:pPr>
              <a:endParaRPr lang="en-US" sz="1500" dirty="0"/>
            </a:p>
            <a:p>
              <a:pPr marL="0" lvl="1" defTabSz="666750">
                <a:lnSpc>
                  <a:spcPct val="90000"/>
                </a:lnSpc>
                <a:spcBef>
                  <a:spcPct val="0"/>
                </a:spcBef>
                <a:spcAft>
                  <a:spcPct val="15000"/>
                </a:spcAft>
              </a:pPr>
              <a:r>
                <a:rPr lang="en-US" sz="1500" dirty="0"/>
                <a:t>Others:</a:t>
              </a:r>
            </a:p>
            <a:p>
              <a:pPr marL="114300" lvl="1" indent="-114300" defTabSz="666750">
                <a:lnSpc>
                  <a:spcPct val="90000"/>
                </a:lnSpc>
                <a:spcBef>
                  <a:spcPct val="0"/>
                </a:spcBef>
                <a:spcAft>
                  <a:spcPct val="15000"/>
                </a:spcAft>
                <a:buChar char="•"/>
              </a:pPr>
              <a:r>
                <a:rPr lang="en-US" sz="1500" dirty="0"/>
                <a:t>TEAE definition</a:t>
              </a:r>
            </a:p>
          </p:txBody>
        </p:sp>
      </p:grpSp>
      <p:pic>
        <p:nvPicPr>
          <p:cNvPr id="12" name="图片 11">
            <a:extLst>
              <a:ext uri="{FF2B5EF4-FFF2-40B4-BE49-F238E27FC236}">
                <a16:creationId xmlns:a16="http://schemas.microsoft.com/office/drawing/2014/main" id="{32860DA6-70B6-4E2B-BFDF-BD89DB52D9CB}"/>
              </a:ext>
            </a:extLst>
          </p:cNvPr>
          <p:cNvPicPr>
            <a:picLocks noChangeAspect="1"/>
          </p:cNvPicPr>
          <p:nvPr/>
        </p:nvPicPr>
        <p:blipFill>
          <a:blip r:embed="rId4"/>
          <a:stretch>
            <a:fillRect/>
          </a:stretch>
        </p:blipFill>
        <p:spPr>
          <a:xfrm>
            <a:off x="488962" y="1174920"/>
            <a:ext cx="3660168" cy="1418225"/>
          </a:xfrm>
          <a:prstGeom prst="rect">
            <a:avLst/>
          </a:prstGeom>
        </p:spPr>
      </p:pic>
      <p:grpSp>
        <p:nvGrpSpPr>
          <p:cNvPr id="26" name="组合 25">
            <a:extLst>
              <a:ext uri="{FF2B5EF4-FFF2-40B4-BE49-F238E27FC236}">
                <a16:creationId xmlns:a16="http://schemas.microsoft.com/office/drawing/2014/main" id="{B25ADB9D-B3F3-4545-BCD5-0C7827D43FF9}"/>
              </a:ext>
            </a:extLst>
          </p:cNvPr>
          <p:cNvGrpSpPr/>
          <p:nvPr/>
        </p:nvGrpSpPr>
        <p:grpSpPr>
          <a:xfrm>
            <a:off x="4762024" y="1786956"/>
            <a:ext cx="5878267" cy="806189"/>
            <a:chOff x="570011" y="4178494"/>
            <a:chExt cx="6420115" cy="1572827"/>
          </a:xfrm>
        </p:grpSpPr>
        <p:sp>
          <p:nvSpPr>
            <p:cNvPr id="27" name="任意多边形: 形状 26">
              <a:extLst>
                <a:ext uri="{FF2B5EF4-FFF2-40B4-BE49-F238E27FC236}">
                  <a16:creationId xmlns:a16="http://schemas.microsoft.com/office/drawing/2014/main" id="{FA676CCF-4419-472B-9CBE-FA9F076B47A3}"/>
                </a:ext>
              </a:extLst>
            </p:cNvPr>
            <p:cNvSpPr/>
            <p:nvPr/>
          </p:nvSpPr>
          <p:spPr>
            <a:xfrm>
              <a:off x="570011" y="4178494"/>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rgbClr val="00B0F0"/>
            </a:solidFill>
            <a:ln>
              <a:solidFill>
                <a:srgbClr val="00B0F0"/>
              </a:solidFill>
            </a:ln>
          </p:spPr>
          <p:style>
            <a:lnRef idx="2">
              <a:schemeClr val="accent3">
                <a:hueOff val="2710599"/>
                <a:satOff val="100000"/>
                <a:lumOff val="-14706"/>
                <a:alphaOff val="0"/>
              </a:schemeClr>
            </a:lnRef>
            <a:fillRef idx="1">
              <a:schemeClr val="accent3">
                <a:hueOff val="2710599"/>
                <a:satOff val="100000"/>
                <a:lumOff val="-14706"/>
                <a:alphaOff val="0"/>
              </a:schemeClr>
            </a:fillRef>
            <a:effectRef idx="0">
              <a:schemeClr val="accent3">
                <a:hueOff val="2710599"/>
                <a:satOff val="100000"/>
                <a:lumOff val="-14706"/>
                <a:alphaOff val="0"/>
              </a:schemeClr>
            </a:effectRef>
            <a:fontRef idx="minor">
              <a:schemeClr val="lt1"/>
            </a:fontRef>
          </p:style>
          <p:txBody>
            <a:bodyPr spcFirstLastPara="0" vert="horz" wrap="square" lIns="11431" tIns="561920" rIns="11429" bIns="561919" numCol="1" spcCol="1270" anchor="ctr" anchorCtr="0">
              <a:noAutofit/>
            </a:bodyPr>
            <a:lstStyle/>
            <a:p>
              <a:pPr lvl="0" algn="ctr" defTabSz="800100">
                <a:lnSpc>
                  <a:spcPct val="90000"/>
                </a:lnSpc>
                <a:spcBef>
                  <a:spcPct val="0"/>
                </a:spcBef>
                <a:spcAft>
                  <a:spcPct val="35000"/>
                </a:spcAft>
              </a:pPr>
              <a:r>
                <a:rPr lang="en-US" sz="1600" dirty="0"/>
                <a:t>Adaptive</a:t>
              </a:r>
              <a:endParaRPr lang="en-US" sz="1600" kern="1200" dirty="0"/>
            </a:p>
          </p:txBody>
        </p:sp>
        <p:sp>
          <p:nvSpPr>
            <p:cNvPr id="28" name="任意多边形: 形状 27">
              <a:extLst>
                <a:ext uri="{FF2B5EF4-FFF2-40B4-BE49-F238E27FC236}">
                  <a16:creationId xmlns:a16="http://schemas.microsoft.com/office/drawing/2014/main" id="{6062923E-8BF0-4EAD-8ADE-25124A484B95}"/>
                </a:ext>
              </a:extLst>
            </p:cNvPr>
            <p:cNvSpPr/>
            <p:nvPr/>
          </p:nvSpPr>
          <p:spPr>
            <a:xfrm>
              <a:off x="1670991" y="4178496"/>
              <a:ext cx="5319135" cy="1022337"/>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rgbClr val="00B0F0"/>
              </a:solidFill>
            </a:ln>
          </p:spPr>
          <p:style>
            <a:lnRef idx="2">
              <a:schemeClr val="accent3">
                <a:hueOff val="2710599"/>
                <a:satOff val="100000"/>
                <a:lumOff val="-1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42240" tIns="62606" rIns="62606" bIns="62606" numCol="1" spcCol="1270" anchor="ctr" anchorCtr="0">
              <a:noAutofit/>
            </a:bodyPr>
            <a:lstStyle/>
            <a:p>
              <a:pPr marL="228600" lvl="1" indent="-228600" defTabSz="889000">
                <a:spcBef>
                  <a:spcPct val="0"/>
                </a:spcBef>
                <a:spcAft>
                  <a:spcPct val="15000"/>
                </a:spcAft>
                <a:buFontTx/>
                <a:buChar char="•"/>
              </a:pPr>
              <a:r>
                <a:rPr lang="en-US" sz="1600" dirty="0"/>
                <a:t>Provide Basic Options to Adjust [UI]</a:t>
              </a:r>
            </a:p>
            <a:p>
              <a:pPr marL="228600" lvl="1" indent="-228600" defTabSz="889000">
                <a:spcBef>
                  <a:spcPct val="0"/>
                </a:spcBef>
                <a:spcAft>
                  <a:spcPct val="15000"/>
                </a:spcAft>
                <a:buFontTx/>
                <a:buChar char="•"/>
              </a:pPr>
              <a:r>
                <a:rPr lang="en-US" sz="1600" dirty="0"/>
                <a:t>Provide External Subject-level data Upload</a:t>
              </a:r>
            </a:p>
          </p:txBody>
        </p:sp>
      </p:grpSp>
      <p:grpSp>
        <p:nvGrpSpPr>
          <p:cNvPr id="29" name="组合 28">
            <a:extLst>
              <a:ext uri="{FF2B5EF4-FFF2-40B4-BE49-F238E27FC236}">
                <a16:creationId xmlns:a16="http://schemas.microsoft.com/office/drawing/2014/main" id="{4FDB55CE-EBE8-425D-BEC5-AE29D80CD830}"/>
              </a:ext>
            </a:extLst>
          </p:cNvPr>
          <p:cNvGrpSpPr/>
          <p:nvPr/>
        </p:nvGrpSpPr>
        <p:grpSpPr>
          <a:xfrm>
            <a:off x="4762024" y="1003413"/>
            <a:ext cx="5877074" cy="806189"/>
            <a:chOff x="547222" y="2773345"/>
            <a:chExt cx="6426419" cy="1572827"/>
          </a:xfrm>
        </p:grpSpPr>
        <p:sp>
          <p:nvSpPr>
            <p:cNvPr id="30" name="任意多边形: 形状 29">
              <a:extLst>
                <a:ext uri="{FF2B5EF4-FFF2-40B4-BE49-F238E27FC236}">
                  <a16:creationId xmlns:a16="http://schemas.microsoft.com/office/drawing/2014/main" id="{34F228BF-B67F-40F7-BE2C-8867BE5C1E4A}"/>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lvl="0" algn="ctr" defTabSz="1066800">
                <a:lnSpc>
                  <a:spcPct val="90000"/>
                </a:lnSpc>
                <a:spcBef>
                  <a:spcPct val="0"/>
                </a:spcBef>
                <a:spcAft>
                  <a:spcPct val="35000"/>
                </a:spcAft>
              </a:pPr>
              <a:r>
                <a:rPr lang="en-US" sz="1600" dirty="0"/>
                <a:t>Foundation</a:t>
              </a:r>
              <a:endParaRPr lang="en-US" sz="1600" kern="1200" dirty="0"/>
            </a:p>
          </p:txBody>
        </p:sp>
        <p:sp>
          <p:nvSpPr>
            <p:cNvPr id="31" name="任意多边形: 形状 30">
              <a:extLst>
                <a:ext uri="{FF2B5EF4-FFF2-40B4-BE49-F238E27FC236}">
                  <a16:creationId xmlns:a16="http://schemas.microsoft.com/office/drawing/2014/main" id="{C78F7AA6-5F72-4B48-91AA-993E6EFDBFDD}"/>
                </a:ext>
              </a:extLst>
            </p:cNvPr>
            <p:cNvSpPr/>
            <p:nvPr/>
          </p:nvSpPr>
          <p:spPr>
            <a:xfrm>
              <a:off x="1648201" y="2773347"/>
              <a:ext cx="5325440"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algn="l" defTabSz="1066800">
                <a:lnSpc>
                  <a:spcPct val="90000"/>
                </a:lnSpc>
                <a:spcBef>
                  <a:spcPct val="0"/>
                </a:spcBef>
                <a:spcAft>
                  <a:spcPct val="15000"/>
                </a:spcAft>
                <a:buChar char="•"/>
              </a:pPr>
              <a:r>
                <a:rPr lang="en-US" sz="1600" dirty="0"/>
                <a:t>Basic Common Methods</a:t>
              </a:r>
              <a:endParaRPr lang="en-US" sz="1600" kern="1200" dirty="0"/>
            </a:p>
          </p:txBody>
        </p:sp>
      </p:grpSp>
      <p:pic>
        <p:nvPicPr>
          <p:cNvPr id="25" name="图片 24">
            <a:extLst>
              <a:ext uri="{FF2B5EF4-FFF2-40B4-BE49-F238E27FC236}">
                <a16:creationId xmlns:a16="http://schemas.microsoft.com/office/drawing/2014/main" id="{929FBB25-3A38-472F-9C63-74DA80E267A1}"/>
              </a:ext>
            </a:extLst>
          </p:cNvPr>
          <p:cNvPicPr>
            <a:picLocks noChangeAspect="1"/>
          </p:cNvPicPr>
          <p:nvPr/>
        </p:nvPicPr>
        <p:blipFill>
          <a:blip r:embed="rId5"/>
          <a:stretch>
            <a:fillRect/>
          </a:stretch>
        </p:blipFill>
        <p:spPr>
          <a:xfrm>
            <a:off x="6171475" y="3112931"/>
            <a:ext cx="4685809" cy="840833"/>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33" name="图片 32">
            <a:extLst>
              <a:ext uri="{FF2B5EF4-FFF2-40B4-BE49-F238E27FC236}">
                <a16:creationId xmlns:a16="http://schemas.microsoft.com/office/drawing/2014/main" id="{DBB07286-F499-41C4-B2E5-393762328901}"/>
              </a:ext>
            </a:extLst>
          </p:cNvPr>
          <p:cNvPicPr>
            <a:picLocks noChangeAspect="1"/>
          </p:cNvPicPr>
          <p:nvPr/>
        </p:nvPicPr>
        <p:blipFill>
          <a:blip r:embed="rId6"/>
          <a:stretch>
            <a:fillRect/>
          </a:stretch>
        </p:blipFill>
        <p:spPr>
          <a:xfrm>
            <a:off x="8782119" y="3521496"/>
            <a:ext cx="2856593" cy="2691948"/>
          </a:xfrm>
          <a:prstGeom prst="rect">
            <a:avLst/>
          </a:prstGeom>
        </p:spPr>
      </p:pic>
    </p:spTree>
    <p:extLst>
      <p:ext uri="{BB962C8B-B14F-4D97-AF65-F5344CB8AC3E}">
        <p14:creationId xmlns:p14="http://schemas.microsoft.com/office/powerpoint/2010/main" val="2093610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randombar(horizontal)">
                                      <p:cBhvr>
                                        <p:cTn id="14" dur="500"/>
                                        <p:tgtEl>
                                          <p:spTgt spid="19"/>
                                        </p:tgtEl>
                                      </p:cBhvr>
                                    </p:animEffect>
                                  </p:childTnLst>
                                </p:cTn>
                              </p:par>
                              <p:par>
                                <p:cTn id="15" presetID="14" presetClass="entr" presetSubtype="1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randombar(horizont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par>
                          <p:cTn id="38" fill="hold">
                            <p:stCondLst>
                              <p:cond delay="1000"/>
                            </p:stCondLst>
                            <p:childTnLst>
                              <p:par>
                                <p:cTn id="39" presetID="42" presetClass="entr" presetSubtype="0" fill="hold" nodeType="after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Designs - Internal</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pic>
        <p:nvPicPr>
          <p:cNvPr id="2" name="图片 1">
            <a:extLst>
              <a:ext uri="{FF2B5EF4-FFF2-40B4-BE49-F238E27FC236}">
                <a16:creationId xmlns:a16="http://schemas.microsoft.com/office/drawing/2014/main" id="{CB8468AC-22BD-49B5-8E36-1B7629B605C2}"/>
              </a:ext>
            </a:extLst>
          </p:cNvPr>
          <p:cNvPicPr>
            <a:picLocks noChangeAspect="1"/>
          </p:cNvPicPr>
          <p:nvPr/>
        </p:nvPicPr>
        <p:blipFill>
          <a:blip r:embed="rId3"/>
          <a:stretch>
            <a:fillRect/>
          </a:stretch>
        </p:blipFill>
        <p:spPr>
          <a:xfrm>
            <a:off x="695682" y="1106430"/>
            <a:ext cx="3383949" cy="1486886"/>
          </a:xfrm>
          <a:prstGeom prst="rect">
            <a:avLst/>
          </a:prstGeom>
        </p:spPr>
      </p:pic>
      <p:grpSp>
        <p:nvGrpSpPr>
          <p:cNvPr id="9" name="组合 8">
            <a:extLst>
              <a:ext uri="{FF2B5EF4-FFF2-40B4-BE49-F238E27FC236}">
                <a16:creationId xmlns:a16="http://schemas.microsoft.com/office/drawing/2014/main" id="{E1AFFCC3-655E-4C86-99D8-D126D0BC7BDD}"/>
              </a:ext>
            </a:extLst>
          </p:cNvPr>
          <p:cNvGrpSpPr/>
          <p:nvPr/>
        </p:nvGrpSpPr>
        <p:grpSpPr>
          <a:xfrm>
            <a:off x="4762024" y="1003413"/>
            <a:ext cx="5986144" cy="806189"/>
            <a:chOff x="547222" y="2773345"/>
            <a:chExt cx="6545684" cy="1572827"/>
          </a:xfrm>
        </p:grpSpPr>
        <p:sp>
          <p:nvSpPr>
            <p:cNvPr id="10" name="任意多边形: 形状 9">
              <a:extLst>
                <a:ext uri="{FF2B5EF4-FFF2-40B4-BE49-F238E27FC236}">
                  <a16:creationId xmlns:a16="http://schemas.microsoft.com/office/drawing/2014/main" id="{02B8D287-053F-459C-9C4A-A1188EECA353}"/>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lvl="0" algn="ctr" defTabSz="1066800">
                <a:lnSpc>
                  <a:spcPct val="90000"/>
                </a:lnSpc>
                <a:spcBef>
                  <a:spcPct val="0"/>
                </a:spcBef>
                <a:spcAft>
                  <a:spcPct val="35000"/>
                </a:spcAft>
              </a:pPr>
              <a:r>
                <a:rPr lang="en-US" sz="1600" dirty="0"/>
                <a:t>Foundation</a:t>
              </a:r>
              <a:endParaRPr lang="en-US" sz="1600" kern="1200" dirty="0"/>
            </a:p>
          </p:txBody>
        </p:sp>
        <p:sp>
          <p:nvSpPr>
            <p:cNvPr id="11" name="任意多边形: 形状 10">
              <a:extLst>
                <a:ext uri="{FF2B5EF4-FFF2-40B4-BE49-F238E27FC236}">
                  <a16:creationId xmlns:a16="http://schemas.microsoft.com/office/drawing/2014/main" id="{337CC0D5-D43F-4FBC-B93E-AD1EFE092FCD}"/>
                </a:ext>
              </a:extLst>
            </p:cNvPr>
            <p:cNvSpPr/>
            <p:nvPr/>
          </p:nvSpPr>
          <p:spPr>
            <a:xfrm>
              <a:off x="1648201" y="2773347"/>
              <a:ext cx="5444705"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defTabSz="1066800">
                <a:lnSpc>
                  <a:spcPct val="90000"/>
                </a:lnSpc>
                <a:spcBef>
                  <a:spcPct val="0"/>
                </a:spcBef>
                <a:spcAft>
                  <a:spcPct val="15000"/>
                </a:spcAft>
                <a:buChar char="•"/>
              </a:pPr>
              <a:r>
                <a:rPr lang="en-US" sz="1600" dirty="0"/>
                <a:t>TFL types &amp; TFL formats</a:t>
              </a:r>
            </a:p>
            <a:p>
              <a:pPr marL="228600" lvl="1" indent="-228600" defTabSz="1066800">
                <a:lnSpc>
                  <a:spcPct val="90000"/>
                </a:lnSpc>
                <a:spcBef>
                  <a:spcPct val="0"/>
                </a:spcBef>
                <a:spcAft>
                  <a:spcPct val="15000"/>
                </a:spcAft>
                <a:buChar char="•"/>
              </a:pPr>
              <a:endParaRPr lang="en-US" sz="1600" kern="1200" dirty="0"/>
            </a:p>
          </p:txBody>
        </p:sp>
      </p:grpSp>
      <p:pic>
        <p:nvPicPr>
          <p:cNvPr id="23" name="图片 22">
            <a:extLst>
              <a:ext uri="{FF2B5EF4-FFF2-40B4-BE49-F238E27FC236}">
                <a16:creationId xmlns:a16="http://schemas.microsoft.com/office/drawing/2014/main" id="{E1AD417B-D00A-42D2-B5DF-50CB73FFFC55}"/>
              </a:ext>
            </a:extLst>
          </p:cNvPr>
          <p:cNvPicPr>
            <a:picLocks noChangeAspect="1"/>
          </p:cNvPicPr>
          <p:nvPr/>
        </p:nvPicPr>
        <p:blipFill>
          <a:blip r:embed="rId4"/>
          <a:stretch>
            <a:fillRect/>
          </a:stretch>
        </p:blipFill>
        <p:spPr>
          <a:xfrm>
            <a:off x="6148060" y="2990412"/>
            <a:ext cx="5519713" cy="3130476"/>
          </a:xfrm>
          <a:prstGeom prst="rect">
            <a:avLst/>
          </a:prstGeom>
          <a:ln>
            <a:noFill/>
          </a:ln>
          <a:effectLst>
            <a:outerShdw blurRad="292100" dist="139700" dir="2700000" algn="tl" rotWithShape="0">
              <a:srgbClr val="333333">
                <a:alpha val="65000"/>
              </a:srgbClr>
            </a:outerShdw>
          </a:effectLst>
        </p:spPr>
      </p:pic>
      <p:sp>
        <p:nvSpPr>
          <p:cNvPr id="24" name="文本框 23">
            <a:extLst>
              <a:ext uri="{FF2B5EF4-FFF2-40B4-BE49-F238E27FC236}">
                <a16:creationId xmlns:a16="http://schemas.microsoft.com/office/drawing/2014/main" id="{C4A51F3B-32BE-4B2C-9F1B-5F8C72C3AAF7}"/>
              </a:ext>
            </a:extLst>
          </p:cNvPr>
          <p:cNvSpPr txBox="1"/>
          <p:nvPr/>
        </p:nvSpPr>
        <p:spPr>
          <a:xfrm>
            <a:off x="524227" y="2759332"/>
            <a:ext cx="5624527" cy="3754874"/>
          </a:xfrm>
          <a:prstGeom prst="rect">
            <a:avLst/>
          </a:prstGeom>
          <a:noFill/>
        </p:spPr>
        <p:txBody>
          <a:bodyPr wrap="square" rtlCol="0">
            <a:spAutoFit/>
          </a:bodyPr>
          <a:lstStyle/>
          <a:p>
            <a:r>
              <a:rPr lang="en-US" altLang="zh-CN" sz="1400" b="1" dirty="0"/>
              <a:t>Subject Disposition and Baseline</a:t>
            </a:r>
          </a:p>
          <a:p>
            <a:pPr marL="285750" indent="-285750">
              <a:buFont typeface="Arial" panose="020B0604020202020204" pitchFamily="34" charset="0"/>
              <a:buChar char="•"/>
            </a:pPr>
            <a:r>
              <a:rPr lang="en-US" altLang="zh-CN" sz="1400" dirty="0"/>
              <a:t>Subject Disposition,</a:t>
            </a:r>
            <a:r>
              <a:rPr lang="zh-CN" altLang="en-US" sz="1400" dirty="0"/>
              <a:t> </a:t>
            </a:r>
            <a:r>
              <a:rPr lang="en-US" altLang="zh-CN" sz="1400" dirty="0"/>
              <a:t>Subject Disposition at the EOS, Subject Disposition at the EOT, Reasons for Screen Failures</a:t>
            </a:r>
          </a:p>
          <a:p>
            <a:pPr marL="285750" indent="-285750">
              <a:buFont typeface="Arial" panose="020B0604020202020204" pitchFamily="34" charset="0"/>
              <a:buChar char="•"/>
            </a:pPr>
            <a:r>
              <a:rPr lang="en-US" altLang="zh-CN" sz="1400" dirty="0"/>
              <a:t>Demographic Characteristics</a:t>
            </a:r>
          </a:p>
          <a:p>
            <a:pPr marL="285750" indent="-285750">
              <a:buFont typeface="Arial" panose="020B0604020202020204" pitchFamily="34" charset="0"/>
              <a:buChar char="•"/>
            </a:pPr>
            <a:r>
              <a:rPr lang="en-US" altLang="zh-CN" sz="1400" dirty="0"/>
              <a:t>Tumor Diagnosis at Baseline </a:t>
            </a:r>
          </a:p>
          <a:p>
            <a:pPr marL="285750" indent="-285750">
              <a:buFont typeface="Arial" panose="020B0604020202020204" pitchFamily="34" charset="0"/>
              <a:buChar char="•"/>
            </a:pPr>
            <a:r>
              <a:rPr lang="en-US" altLang="zh-CN" sz="1400" dirty="0"/>
              <a:t>Prior Anti-Cancer Therapy (Systemic anti-cancer therapy, Surgery, Radiotherapy)</a:t>
            </a:r>
          </a:p>
          <a:p>
            <a:r>
              <a:rPr lang="en-US" altLang="zh-CN" sz="1400" b="1" dirty="0"/>
              <a:t>Adverse Events </a:t>
            </a:r>
          </a:p>
          <a:p>
            <a:pPr marL="285750" indent="-285750">
              <a:buFont typeface="Arial" panose="020B0604020202020204" pitchFamily="34" charset="0"/>
              <a:buChar char="•"/>
            </a:pPr>
            <a:r>
              <a:rPr lang="en-US" altLang="zh-CN" sz="1400" dirty="0"/>
              <a:t>Summary of Treatment-Emergent Adverse Events </a:t>
            </a:r>
          </a:p>
          <a:p>
            <a:pPr marL="285750" indent="-285750">
              <a:buFont typeface="Arial" panose="020B0604020202020204" pitchFamily="34" charset="0"/>
              <a:buChar char="•"/>
            </a:pPr>
            <a:r>
              <a:rPr lang="en-US" altLang="zh-CN" sz="1400" dirty="0"/>
              <a:t>Summary of TEAE by SOC and PT</a:t>
            </a:r>
          </a:p>
          <a:p>
            <a:pPr marL="285750" indent="-285750">
              <a:buFont typeface="Arial" panose="020B0604020202020204" pitchFamily="34" charset="0"/>
              <a:buChar char="•"/>
            </a:pPr>
            <a:r>
              <a:rPr lang="en-US" altLang="zh-CN" sz="1400" dirty="0"/>
              <a:t>Summary of TEAE by PT</a:t>
            </a:r>
          </a:p>
          <a:p>
            <a:pPr marL="285750" indent="-285750">
              <a:buFont typeface="Arial" panose="020B0604020202020204" pitchFamily="34" charset="0"/>
              <a:buChar char="•"/>
            </a:pPr>
            <a:r>
              <a:rPr lang="en-US" altLang="zh-CN" sz="1400" dirty="0"/>
              <a:t>Summary of TEAE by SOC, PT and Maximum CTCAE</a:t>
            </a:r>
          </a:p>
          <a:p>
            <a:r>
              <a:rPr lang="en-US" altLang="zh-CN" sz="1400" b="1" dirty="0"/>
              <a:t>Efficacy</a:t>
            </a:r>
            <a:r>
              <a:rPr lang="zh-CN" altLang="en-US" sz="1400" b="1" dirty="0"/>
              <a:t> </a:t>
            </a:r>
            <a:r>
              <a:rPr lang="en-US" altLang="zh-CN" sz="1400" b="1" dirty="0"/>
              <a:t>(Oncology)</a:t>
            </a:r>
          </a:p>
          <a:p>
            <a:pPr marL="285750" indent="-285750">
              <a:buFont typeface="Arial" panose="020B0604020202020204" pitchFamily="34" charset="0"/>
              <a:buChar char="•"/>
            </a:pPr>
            <a:r>
              <a:rPr lang="en-US" altLang="zh-CN" sz="1400" dirty="0"/>
              <a:t>Best Overall Response, Objective Response Rate , Disease Control Rate </a:t>
            </a:r>
          </a:p>
          <a:p>
            <a:pPr marL="285750" indent="-285750">
              <a:buFont typeface="Arial" panose="020B0604020202020204" pitchFamily="34" charset="0"/>
              <a:buChar char="•"/>
            </a:pPr>
            <a:r>
              <a:rPr lang="en-US" altLang="zh-CN" sz="1400" dirty="0"/>
              <a:t>Overall Survival, Progression-Free Survival, KM plot &amp; risk table</a:t>
            </a:r>
          </a:p>
          <a:p>
            <a:pPr marL="285750" indent="-285750">
              <a:buFont typeface="Arial" panose="020B0604020202020204" pitchFamily="34" charset="0"/>
              <a:buChar char="•"/>
            </a:pPr>
            <a:r>
              <a:rPr lang="en-US" altLang="zh-CN" sz="1400" dirty="0"/>
              <a:t>Waterfall Plot of Best percent change in Tumor Size</a:t>
            </a:r>
          </a:p>
          <a:p>
            <a:pPr marL="285750" indent="-285750">
              <a:buFont typeface="Arial" panose="020B0604020202020204" pitchFamily="34" charset="0"/>
              <a:buChar char="•"/>
            </a:pPr>
            <a:r>
              <a:rPr lang="en-US" altLang="zh-CN" sz="1400" dirty="0"/>
              <a:t>Swimmer Plot of Response Assessment</a:t>
            </a:r>
          </a:p>
        </p:txBody>
      </p:sp>
      <p:grpSp>
        <p:nvGrpSpPr>
          <p:cNvPr id="26" name="组合 25">
            <a:extLst>
              <a:ext uri="{FF2B5EF4-FFF2-40B4-BE49-F238E27FC236}">
                <a16:creationId xmlns:a16="http://schemas.microsoft.com/office/drawing/2014/main" id="{B6A5FFD0-D2AA-410F-B2CD-BCBB5E062919}"/>
              </a:ext>
            </a:extLst>
          </p:cNvPr>
          <p:cNvGrpSpPr/>
          <p:nvPr/>
        </p:nvGrpSpPr>
        <p:grpSpPr>
          <a:xfrm>
            <a:off x="4937337" y="1909854"/>
            <a:ext cx="4055014" cy="594032"/>
            <a:chOff x="4762024" y="2094526"/>
            <a:chExt cx="4055014" cy="594032"/>
          </a:xfrm>
        </p:grpSpPr>
        <p:pic>
          <p:nvPicPr>
            <p:cNvPr id="1026" name="Picture 2" descr="Microsoft Word Alt macOS BigSur - Social media &amp; Logos Icons">
              <a:extLst>
                <a:ext uri="{FF2B5EF4-FFF2-40B4-BE49-F238E27FC236}">
                  <a16:creationId xmlns:a16="http://schemas.microsoft.com/office/drawing/2014/main" id="{7A4EF306-CE03-4243-B93A-6B3777856F3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2024" y="2094526"/>
              <a:ext cx="690361" cy="59403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a:extLst>
                <a:ext uri="{FF2B5EF4-FFF2-40B4-BE49-F238E27FC236}">
                  <a16:creationId xmlns:a16="http://schemas.microsoft.com/office/drawing/2014/main" id="{6930C216-9F14-4EDA-8F40-421B3AB6C627}"/>
                </a:ext>
              </a:extLst>
            </p:cNvPr>
            <p:cNvSpPr/>
            <p:nvPr/>
          </p:nvSpPr>
          <p:spPr>
            <a:xfrm>
              <a:off x="5439510" y="2231621"/>
              <a:ext cx="3377528" cy="338554"/>
            </a:xfrm>
            <a:prstGeom prst="rect">
              <a:avLst/>
            </a:prstGeom>
          </p:spPr>
          <p:txBody>
            <a:bodyPr wrap="none">
              <a:spAutoFit/>
            </a:bodyPr>
            <a:lstStyle/>
            <a:p>
              <a:r>
                <a:rPr lang="en-US" sz="1600" dirty="0" err="1"/>
                <a:t>Hengrui</a:t>
              </a:r>
              <a:r>
                <a:rPr lang="en-US" sz="1600" dirty="0"/>
                <a:t> Oncology </a:t>
              </a:r>
              <a:r>
                <a:rPr lang="en-US" sz="1600" dirty="0" err="1"/>
                <a:t>Mockshell</a:t>
              </a:r>
              <a:r>
                <a:rPr lang="en-US" sz="1600" dirty="0"/>
                <a:t> Template</a:t>
              </a:r>
            </a:p>
          </p:txBody>
        </p:sp>
      </p:grpSp>
    </p:spTree>
    <p:extLst>
      <p:ext uri="{BB962C8B-B14F-4D97-AF65-F5344CB8AC3E}">
        <p14:creationId xmlns:p14="http://schemas.microsoft.com/office/powerpoint/2010/main" val="3274139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1000"/>
                                        <p:tgtEl>
                                          <p:spTgt spid="26"/>
                                        </p:tgtEl>
                                      </p:cBhvr>
                                    </p:animEffect>
                                    <p:anim calcmode="lin" valueType="num">
                                      <p:cBhvr>
                                        <p:cTn id="14" dur="1000" fill="hold"/>
                                        <p:tgtEl>
                                          <p:spTgt spid="26"/>
                                        </p:tgtEl>
                                        <p:attrNameLst>
                                          <p:attrName>ppt_x</p:attrName>
                                        </p:attrNameLst>
                                      </p:cBhvr>
                                      <p:tavLst>
                                        <p:tav tm="0">
                                          <p:val>
                                            <p:strVal val="#ppt_x"/>
                                          </p:val>
                                        </p:tav>
                                        <p:tav tm="100000">
                                          <p:val>
                                            <p:strVal val="#ppt_x"/>
                                          </p:val>
                                        </p:tav>
                                      </p:tavLst>
                                    </p:anim>
                                    <p:anim calcmode="lin" valueType="num">
                                      <p:cBhvr>
                                        <p:cTn id="15"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1000"/>
                                        <p:tgtEl>
                                          <p:spTgt spid="24"/>
                                        </p:tgtEl>
                                      </p:cBhvr>
                                    </p:animEffect>
                                    <p:anim calcmode="lin" valueType="num">
                                      <p:cBhvr>
                                        <p:cTn id="21" dur="1000" fill="hold"/>
                                        <p:tgtEl>
                                          <p:spTgt spid="24"/>
                                        </p:tgtEl>
                                        <p:attrNameLst>
                                          <p:attrName>ppt_x</p:attrName>
                                        </p:attrNameLst>
                                      </p:cBhvr>
                                      <p:tavLst>
                                        <p:tav tm="0">
                                          <p:val>
                                            <p:strVal val="#ppt_x"/>
                                          </p:val>
                                        </p:tav>
                                        <p:tav tm="100000">
                                          <p:val>
                                            <p:strVal val="#ppt_x"/>
                                          </p:val>
                                        </p:tav>
                                      </p:tavLst>
                                    </p:anim>
                                    <p:anim calcmode="lin" valueType="num">
                                      <p:cBhvr>
                                        <p:cTn id="22" dur="10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2"/>
          <p:cNvSpPr>
            <a:spLocks noGrp="1"/>
          </p:cNvSpPr>
          <p:nvPr>
            <p:ph type="title"/>
          </p:nvPr>
        </p:nvSpPr>
        <p:spPr>
          <a:xfrm>
            <a:off x="1007805" y="343794"/>
            <a:ext cx="10972800" cy="400101"/>
          </a:xfrm>
        </p:spPr>
        <p:txBody>
          <a:bodyPr>
            <a:noAutofit/>
          </a:bodyPr>
          <a:lstStyle/>
          <a:p>
            <a:r>
              <a:rPr lang="en-US" altLang="zh-CN" sz="2400" dirty="0"/>
              <a:t>Designs - Internal</a:t>
            </a:r>
            <a:endParaRPr lang="zh-CN" altLang="en-US" sz="2400" dirty="0">
              <a:latin typeface="楷体" panose="02010609060101010101" pitchFamily="49" charset="-122"/>
              <a:ea typeface="楷体" panose="02010609060101010101" pitchFamily="49" charset="-122"/>
            </a:endParaRPr>
          </a:p>
        </p:txBody>
      </p:sp>
      <p:sp>
        <p:nvSpPr>
          <p:cNvPr id="4" name="TextBox 6">
            <a:extLst>
              <a:ext uri="{FF2B5EF4-FFF2-40B4-BE49-F238E27FC236}">
                <a16:creationId xmlns:a16="http://schemas.microsoft.com/office/drawing/2014/main" id="{11796C7A-8DA2-45C6-B6E3-99CACA4C0E5F}"/>
              </a:ext>
            </a:extLst>
          </p:cNvPr>
          <p:cNvSpPr txBox="1"/>
          <p:nvPr/>
        </p:nvSpPr>
        <p:spPr>
          <a:xfrm>
            <a:off x="320629" y="189769"/>
            <a:ext cx="750107" cy="554126"/>
          </a:xfrm>
          <a:prstGeom prst="rect">
            <a:avLst/>
          </a:prstGeom>
        </p:spPr>
        <p:txBody>
          <a:bodyPr lIns="0" tIns="0" rIns="0" bIns="0" rtlCol="0" anchor="t">
            <a:spAutoFit/>
          </a:bodyPr>
          <a:lstStyle/>
          <a:p>
            <a:pPr algn="ctr">
              <a:lnSpc>
                <a:spcPts val="4619"/>
              </a:lnSpc>
              <a:spcBef>
                <a:spcPct val="0"/>
              </a:spcBef>
            </a:pPr>
            <a:r>
              <a:rPr lang="en-US" sz="3299" dirty="0">
                <a:solidFill>
                  <a:srgbClr val="FFFFFF"/>
                </a:solidFill>
                <a:latin typeface="思源黑体 Bold"/>
              </a:rPr>
              <a:t>2</a:t>
            </a:r>
          </a:p>
        </p:txBody>
      </p:sp>
      <p:pic>
        <p:nvPicPr>
          <p:cNvPr id="2" name="图片 1">
            <a:extLst>
              <a:ext uri="{FF2B5EF4-FFF2-40B4-BE49-F238E27FC236}">
                <a16:creationId xmlns:a16="http://schemas.microsoft.com/office/drawing/2014/main" id="{CB8468AC-22BD-49B5-8E36-1B7629B605C2}"/>
              </a:ext>
            </a:extLst>
          </p:cNvPr>
          <p:cNvPicPr>
            <a:picLocks noChangeAspect="1"/>
          </p:cNvPicPr>
          <p:nvPr/>
        </p:nvPicPr>
        <p:blipFill>
          <a:blip r:embed="rId3"/>
          <a:stretch>
            <a:fillRect/>
          </a:stretch>
        </p:blipFill>
        <p:spPr>
          <a:xfrm>
            <a:off x="695682" y="1106430"/>
            <a:ext cx="3383949" cy="1486886"/>
          </a:xfrm>
          <a:prstGeom prst="rect">
            <a:avLst/>
          </a:prstGeom>
        </p:spPr>
      </p:pic>
      <p:grpSp>
        <p:nvGrpSpPr>
          <p:cNvPr id="9" name="组合 8">
            <a:extLst>
              <a:ext uri="{FF2B5EF4-FFF2-40B4-BE49-F238E27FC236}">
                <a16:creationId xmlns:a16="http://schemas.microsoft.com/office/drawing/2014/main" id="{E1AFFCC3-655E-4C86-99D8-D126D0BC7BDD}"/>
              </a:ext>
            </a:extLst>
          </p:cNvPr>
          <p:cNvGrpSpPr/>
          <p:nvPr/>
        </p:nvGrpSpPr>
        <p:grpSpPr>
          <a:xfrm>
            <a:off x="4762024" y="1003413"/>
            <a:ext cx="5986144" cy="806189"/>
            <a:chOff x="547222" y="2773345"/>
            <a:chExt cx="6545684" cy="1572827"/>
          </a:xfrm>
        </p:grpSpPr>
        <p:sp>
          <p:nvSpPr>
            <p:cNvPr id="10" name="任意多边形: 形状 9">
              <a:extLst>
                <a:ext uri="{FF2B5EF4-FFF2-40B4-BE49-F238E27FC236}">
                  <a16:creationId xmlns:a16="http://schemas.microsoft.com/office/drawing/2014/main" id="{02B8D287-053F-459C-9C4A-A1188EECA353}"/>
                </a:ext>
              </a:extLst>
            </p:cNvPr>
            <p:cNvSpPr/>
            <p:nvPr/>
          </p:nvSpPr>
          <p:spPr>
            <a:xfrm>
              <a:off x="547222" y="2773345"/>
              <a:ext cx="1100979" cy="1572827"/>
            </a:xfrm>
            <a:custGeom>
              <a:avLst/>
              <a:gdLst>
                <a:gd name="connsiteX0" fmla="*/ 0 w 1572827"/>
                <a:gd name="connsiteY0" fmla="*/ 0 h 1100979"/>
                <a:gd name="connsiteX1" fmla="*/ 1022338 w 1572827"/>
                <a:gd name="connsiteY1" fmla="*/ 0 h 1100979"/>
                <a:gd name="connsiteX2" fmla="*/ 1572827 w 1572827"/>
                <a:gd name="connsiteY2" fmla="*/ 550490 h 1100979"/>
                <a:gd name="connsiteX3" fmla="*/ 1022338 w 1572827"/>
                <a:gd name="connsiteY3" fmla="*/ 1100979 h 1100979"/>
                <a:gd name="connsiteX4" fmla="*/ 0 w 1572827"/>
                <a:gd name="connsiteY4" fmla="*/ 1100979 h 1100979"/>
                <a:gd name="connsiteX5" fmla="*/ 550490 w 1572827"/>
                <a:gd name="connsiteY5" fmla="*/ 550490 h 1100979"/>
                <a:gd name="connsiteX6" fmla="*/ 0 w 1572827"/>
                <a:gd name="connsiteY6" fmla="*/ 0 h 1100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2827" h="1100979">
                  <a:moveTo>
                    <a:pt x="1572827" y="0"/>
                  </a:moveTo>
                  <a:lnTo>
                    <a:pt x="1572827" y="715637"/>
                  </a:lnTo>
                  <a:lnTo>
                    <a:pt x="786413" y="1100979"/>
                  </a:lnTo>
                  <a:lnTo>
                    <a:pt x="0" y="715637"/>
                  </a:lnTo>
                  <a:lnTo>
                    <a:pt x="0" y="0"/>
                  </a:lnTo>
                  <a:lnTo>
                    <a:pt x="786413" y="385343"/>
                  </a:lnTo>
                  <a:lnTo>
                    <a:pt x="1572827" y="0"/>
                  </a:lnTo>
                  <a:close/>
                </a:path>
              </a:pathLst>
            </a:custGeom>
            <a:solidFill>
              <a:schemeClr val="accent1">
                <a:lumMod val="75000"/>
              </a:schemeClr>
            </a:solidFill>
            <a:ln>
              <a:solidFill>
                <a:schemeClr val="accent1">
                  <a:lumMod val="75000"/>
                </a:schemeClr>
              </a:solidFill>
            </a:ln>
          </p:spPr>
          <p:style>
            <a:lnRef idx="2">
              <a:schemeClr val="accent3">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15241" tIns="565730" rIns="15239" bIns="565729" numCol="1" spcCol="1270" anchor="ctr" anchorCtr="0">
              <a:noAutofit/>
            </a:bodyPr>
            <a:lstStyle/>
            <a:p>
              <a:pPr lvl="0" algn="ctr" defTabSz="1066800">
                <a:lnSpc>
                  <a:spcPct val="90000"/>
                </a:lnSpc>
                <a:spcBef>
                  <a:spcPct val="0"/>
                </a:spcBef>
                <a:spcAft>
                  <a:spcPct val="35000"/>
                </a:spcAft>
              </a:pPr>
              <a:r>
                <a:rPr lang="en-US" sz="1600" dirty="0"/>
                <a:t>Foundation</a:t>
              </a:r>
              <a:endParaRPr lang="en-US" sz="1600" kern="1200" dirty="0"/>
            </a:p>
          </p:txBody>
        </p:sp>
        <p:sp>
          <p:nvSpPr>
            <p:cNvPr id="11" name="任意多边形: 形状 10">
              <a:extLst>
                <a:ext uri="{FF2B5EF4-FFF2-40B4-BE49-F238E27FC236}">
                  <a16:creationId xmlns:a16="http://schemas.microsoft.com/office/drawing/2014/main" id="{337CC0D5-D43F-4FBC-B93E-AD1EFE092FCD}"/>
                </a:ext>
              </a:extLst>
            </p:cNvPr>
            <p:cNvSpPr/>
            <p:nvPr/>
          </p:nvSpPr>
          <p:spPr>
            <a:xfrm>
              <a:off x="1648201" y="2773347"/>
              <a:ext cx="5444705" cy="1022338"/>
            </a:xfrm>
            <a:custGeom>
              <a:avLst/>
              <a:gdLst>
                <a:gd name="connsiteX0" fmla="*/ 170393 w 1022337"/>
                <a:gd name="connsiteY0" fmla="*/ 0 h 6899431"/>
                <a:gd name="connsiteX1" fmla="*/ 851944 w 1022337"/>
                <a:gd name="connsiteY1" fmla="*/ 0 h 6899431"/>
                <a:gd name="connsiteX2" fmla="*/ 1022337 w 1022337"/>
                <a:gd name="connsiteY2" fmla="*/ 170393 h 6899431"/>
                <a:gd name="connsiteX3" fmla="*/ 1022337 w 1022337"/>
                <a:gd name="connsiteY3" fmla="*/ 6899431 h 6899431"/>
                <a:gd name="connsiteX4" fmla="*/ 1022337 w 1022337"/>
                <a:gd name="connsiteY4" fmla="*/ 6899431 h 6899431"/>
                <a:gd name="connsiteX5" fmla="*/ 0 w 1022337"/>
                <a:gd name="connsiteY5" fmla="*/ 6899431 h 6899431"/>
                <a:gd name="connsiteX6" fmla="*/ 0 w 1022337"/>
                <a:gd name="connsiteY6" fmla="*/ 6899431 h 6899431"/>
                <a:gd name="connsiteX7" fmla="*/ 0 w 1022337"/>
                <a:gd name="connsiteY7" fmla="*/ 170393 h 6899431"/>
                <a:gd name="connsiteX8" fmla="*/ 170393 w 1022337"/>
                <a:gd name="connsiteY8" fmla="*/ 0 h 6899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22337" h="6899431">
                  <a:moveTo>
                    <a:pt x="1022337" y="1149931"/>
                  </a:moveTo>
                  <a:lnTo>
                    <a:pt x="1022337" y="5749500"/>
                  </a:lnTo>
                  <a:cubicBezTo>
                    <a:pt x="1022337" y="6384584"/>
                    <a:pt x="1011033" y="6899428"/>
                    <a:pt x="997089" y="6899428"/>
                  </a:cubicBezTo>
                  <a:lnTo>
                    <a:pt x="0" y="6899428"/>
                  </a:lnTo>
                  <a:lnTo>
                    <a:pt x="0" y="6899428"/>
                  </a:lnTo>
                  <a:lnTo>
                    <a:pt x="0" y="3"/>
                  </a:lnTo>
                  <a:lnTo>
                    <a:pt x="0" y="3"/>
                  </a:lnTo>
                  <a:lnTo>
                    <a:pt x="997089" y="3"/>
                  </a:lnTo>
                  <a:cubicBezTo>
                    <a:pt x="1011033" y="3"/>
                    <a:pt x="1022337" y="514847"/>
                    <a:pt x="1022337" y="1149931"/>
                  </a:cubicBezTo>
                  <a:close/>
                </a:path>
              </a:pathLst>
            </a:custGeom>
            <a:ln>
              <a:solidFill>
                <a:schemeClr val="accent1">
                  <a:lumMod val="75000"/>
                </a:schemeClr>
              </a:solidFill>
            </a:ln>
          </p:spPr>
          <p:style>
            <a:lnRef idx="2">
              <a:schemeClr val="accent3">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8" tIns="65146" rIns="65146" bIns="65146" numCol="1" spcCol="1270" anchor="ctr" anchorCtr="0">
              <a:noAutofit/>
            </a:bodyPr>
            <a:lstStyle/>
            <a:p>
              <a:pPr marL="228600" lvl="1" indent="-228600" algn="l" defTabSz="1066800">
                <a:lnSpc>
                  <a:spcPct val="90000"/>
                </a:lnSpc>
                <a:spcBef>
                  <a:spcPct val="0"/>
                </a:spcBef>
                <a:spcAft>
                  <a:spcPct val="15000"/>
                </a:spcAft>
                <a:buChar char="•"/>
              </a:pPr>
              <a:r>
                <a:rPr lang="en-US" sz="1600" dirty="0"/>
                <a:t>TFL types &amp; TFL formats</a:t>
              </a:r>
            </a:p>
            <a:p>
              <a:pPr marL="228600" lvl="1" indent="-228600" algn="l" defTabSz="1066800">
                <a:lnSpc>
                  <a:spcPct val="90000"/>
                </a:lnSpc>
                <a:spcBef>
                  <a:spcPct val="0"/>
                </a:spcBef>
                <a:spcAft>
                  <a:spcPct val="15000"/>
                </a:spcAft>
                <a:buChar char="•"/>
              </a:pPr>
              <a:r>
                <a:rPr lang="en-US" sz="1600" kern="1200" dirty="0"/>
                <a:t>G</a:t>
              </a:r>
              <a:r>
                <a:rPr lang="en-US" altLang="zh-CN" sz="1600" kern="1200" dirty="0"/>
                <a:t>enerate method &amp; packages</a:t>
              </a:r>
              <a:endParaRPr lang="en-US" sz="1600" kern="1200" dirty="0"/>
            </a:p>
          </p:txBody>
        </p:sp>
      </p:grpSp>
      <p:sp>
        <p:nvSpPr>
          <p:cNvPr id="24" name="文本框 23">
            <a:extLst>
              <a:ext uri="{FF2B5EF4-FFF2-40B4-BE49-F238E27FC236}">
                <a16:creationId xmlns:a16="http://schemas.microsoft.com/office/drawing/2014/main" id="{C4A51F3B-32BE-4B2C-9F1B-5F8C72C3AAF7}"/>
              </a:ext>
            </a:extLst>
          </p:cNvPr>
          <p:cNvSpPr txBox="1"/>
          <p:nvPr/>
        </p:nvSpPr>
        <p:spPr>
          <a:xfrm>
            <a:off x="524227" y="2759332"/>
            <a:ext cx="5624527" cy="3754874"/>
          </a:xfrm>
          <a:prstGeom prst="rect">
            <a:avLst/>
          </a:prstGeom>
          <a:noFill/>
        </p:spPr>
        <p:txBody>
          <a:bodyPr wrap="square" rtlCol="0">
            <a:spAutoFit/>
          </a:bodyPr>
          <a:lstStyle/>
          <a:p>
            <a:r>
              <a:rPr lang="en-US" altLang="zh-CN" sz="1400" b="1" dirty="0"/>
              <a:t>Subject Disposition and Baseline</a:t>
            </a:r>
          </a:p>
          <a:p>
            <a:pPr marL="285750" indent="-285750">
              <a:buFont typeface="Arial" panose="020B0604020202020204" pitchFamily="34" charset="0"/>
              <a:buChar char="•"/>
            </a:pPr>
            <a:r>
              <a:rPr lang="en-US" altLang="zh-CN" sz="1400" dirty="0"/>
              <a:t>Subject Disposition,</a:t>
            </a:r>
            <a:r>
              <a:rPr lang="zh-CN" altLang="en-US" sz="1400" dirty="0"/>
              <a:t> </a:t>
            </a:r>
            <a:r>
              <a:rPr lang="en-US" altLang="zh-CN" sz="1400" dirty="0"/>
              <a:t>Subject Disposition at the EOS, Subject Disposition at the EOT, Reasons for Screen Failures</a:t>
            </a:r>
          </a:p>
          <a:p>
            <a:pPr marL="285750" indent="-285750">
              <a:buFont typeface="Arial" panose="020B0604020202020204" pitchFamily="34" charset="0"/>
              <a:buChar char="•"/>
            </a:pPr>
            <a:r>
              <a:rPr lang="en-US" altLang="zh-CN" sz="1400" dirty="0"/>
              <a:t>Demographic Characteristics</a:t>
            </a:r>
          </a:p>
          <a:p>
            <a:pPr marL="285750" indent="-285750">
              <a:buFont typeface="Arial" panose="020B0604020202020204" pitchFamily="34" charset="0"/>
              <a:buChar char="•"/>
            </a:pPr>
            <a:r>
              <a:rPr lang="en-US" altLang="zh-CN" sz="1400" dirty="0"/>
              <a:t>Tumor Diagnosis at Baseline </a:t>
            </a:r>
          </a:p>
          <a:p>
            <a:pPr marL="285750" indent="-285750">
              <a:buFont typeface="Arial" panose="020B0604020202020204" pitchFamily="34" charset="0"/>
              <a:buChar char="•"/>
            </a:pPr>
            <a:r>
              <a:rPr lang="en-US" altLang="zh-CN" sz="1400" dirty="0"/>
              <a:t>Prior Anti-Cancer Therapy (Systemic anti-cancer therapy, Surgery, Radiotherapy)</a:t>
            </a:r>
          </a:p>
          <a:p>
            <a:r>
              <a:rPr lang="en-US" altLang="zh-CN" sz="1400" b="1" dirty="0"/>
              <a:t>Adverse Events </a:t>
            </a:r>
          </a:p>
          <a:p>
            <a:pPr marL="285750" indent="-285750">
              <a:buFont typeface="Arial" panose="020B0604020202020204" pitchFamily="34" charset="0"/>
              <a:buChar char="•"/>
            </a:pPr>
            <a:r>
              <a:rPr lang="en-US" altLang="zh-CN" sz="1400" dirty="0"/>
              <a:t>Summary of Treatment-Emergent Adverse Events </a:t>
            </a:r>
          </a:p>
          <a:p>
            <a:pPr marL="285750" indent="-285750">
              <a:buFont typeface="Arial" panose="020B0604020202020204" pitchFamily="34" charset="0"/>
              <a:buChar char="•"/>
            </a:pPr>
            <a:r>
              <a:rPr lang="en-US" altLang="zh-CN" sz="1400" dirty="0"/>
              <a:t>Summary of TEAE by SOC and PT</a:t>
            </a:r>
          </a:p>
          <a:p>
            <a:pPr marL="285750" indent="-285750">
              <a:buFont typeface="Arial" panose="020B0604020202020204" pitchFamily="34" charset="0"/>
              <a:buChar char="•"/>
            </a:pPr>
            <a:r>
              <a:rPr lang="en-US" altLang="zh-CN" sz="1400" dirty="0"/>
              <a:t>Summary of TEAE by PT</a:t>
            </a:r>
          </a:p>
          <a:p>
            <a:pPr marL="285750" indent="-285750">
              <a:buFont typeface="Arial" panose="020B0604020202020204" pitchFamily="34" charset="0"/>
              <a:buChar char="•"/>
            </a:pPr>
            <a:r>
              <a:rPr lang="en-US" altLang="zh-CN" sz="1400" dirty="0"/>
              <a:t>Summary of TEAE by SOC, PT and Maximum CTCAE</a:t>
            </a:r>
          </a:p>
          <a:p>
            <a:r>
              <a:rPr lang="en-US" altLang="zh-CN" sz="1400" b="1" dirty="0"/>
              <a:t>Efficacy</a:t>
            </a:r>
            <a:r>
              <a:rPr lang="zh-CN" altLang="en-US" sz="1400" b="1" dirty="0"/>
              <a:t> </a:t>
            </a:r>
            <a:r>
              <a:rPr lang="en-US" altLang="zh-CN" sz="1400" b="1" dirty="0"/>
              <a:t>(Oncology)</a:t>
            </a:r>
          </a:p>
          <a:p>
            <a:pPr marL="285750" indent="-285750">
              <a:buFont typeface="Arial" panose="020B0604020202020204" pitchFamily="34" charset="0"/>
              <a:buChar char="•"/>
            </a:pPr>
            <a:r>
              <a:rPr lang="en-US" altLang="zh-CN" sz="1400" dirty="0"/>
              <a:t>Best Overall Response, Objective Response Rate , Disease Control Rate </a:t>
            </a:r>
          </a:p>
          <a:p>
            <a:pPr marL="285750" indent="-285750">
              <a:buFont typeface="Arial" panose="020B0604020202020204" pitchFamily="34" charset="0"/>
              <a:buChar char="•"/>
            </a:pPr>
            <a:r>
              <a:rPr lang="en-US" altLang="zh-CN" sz="1400" dirty="0"/>
              <a:t>Overall Survival, Progression-Free Survival, KM plot &amp; risk table</a:t>
            </a:r>
          </a:p>
          <a:p>
            <a:pPr marL="285750" indent="-285750">
              <a:buFont typeface="Arial" panose="020B0604020202020204" pitchFamily="34" charset="0"/>
              <a:buChar char="•"/>
            </a:pPr>
            <a:r>
              <a:rPr lang="en-US" altLang="zh-CN" sz="1400" dirty="0"/>
              <a:t>Waterfall Plot of Best percent change in Tumor Size</a:t>
            </a:r>
          </a:p>
          <a:p>
            <a:pPr marL="285750" indent="-285750">
              <a:buFont typeface="Arial" panose="020B0604020202020204" pitchFamily="34" charset="0"/>
              <a:buChar char="•"/>
            </a:pPr>
            <a:r>
              <a:rPr lang="en-US" altLang="zh-CN" sz="1400" dirty="0"/>
              <a:t>Swimmer Plot of Response Assessment</a:t>
            </a:r>
          </a:p>
        </p:txBody>
      </p:sp>
      <p:sp>
        <p:nvSpPr>
          <p:cNvPr id="5" name="右大括号 4">
            <a:extLst>
              <a:ext uri="{FF2B5EF4-FFF2-40B4-BE49-F238E27FC236}">
                <a16:creationId xmlns:a16="http://schemas.microsoft.com/office/drawing/2014/main" id="{BD38D26C-295A-404F-A12D-A2DE9DC078DF}"/>
              </a:ext>
            </a:extLst>
          </p:cNvPr>
          <p:cNvSpPr/>
          <p:nvPr/>
        </p:nvSpPr>
        <p:spPr>
          <a:xfrm>
            <a:off x="6096000" y="2939855"/>
            <a:ext cx="290147" cy="1696914"/>
          </a:xfrm>
          <a:prstGeom prst="rightBrace">
            <a:avLst>
              <a:gd name="adj1" fmla="val 65711"/>
              <a:gd name="adj2" fmla="val 5051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右大括号 15">
            <a:extLst>
              <a:ext uri="{FF2B5EF4-FFF2-40B4-BE49-F238E27FC236}">
                <a16:creationId xmlns:a16="http://schemas.microsoft.com/office/drawing/2014/main" id="{48E4EFED-DBCB-4581-B070-42FC49BA9A4D}"/>
              </a:ext>
            </a:extLst>
          </p:cNvPr>
          <p:cNvSpPr/>
          <p:nvPr/>
        </p:nvSpPr>
        <p:spPr>
          <a:xfrm>
            <a:off x="6096000" y="4738042"/>
            <a:ext cx="290147" cy="484589"/>
          </a:xfrm>
          <a:prstGeom prst="rightBrace">
            <a:avLst>
              <a:gd name="adj1" fmla="val 65711"/>
              <a:gd name="adj2" fmla="val 5051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文本框 16">
            <a:extLst>
              <a:ext uri="{FF2B5EF4-FFF2-40B4-BE49-F238E27FC236}">
                <a16:creationId xmlns:a16="http://schemas.microsoft.com/office/drawing/2014/main" id="{438ABDFD-B125-4986-BAEB-8739FC3B9161}"/>
              </a:ext>
            </a:extLst>
          </p:cNvPr>
          <p:cNvSpPr txBox="1"/>
          <p:nvPr/>
        </p:nvSpPr>
        <p:spPr>
          <a:xfrm>
            <a:off x="6708530" y="4760809"/>
            <a:ext cx="3074431" cy="369332"/>
          </a:xfrm>
          <a:prstGeom prst="rect">
            <a:avLst/>
          </a:prstGeom>
          <a:noFill/>
        </p:spPr>
        <p:txBody>
          <a:bodyPr wrap="none" rtlCol="0">
            <a:spAutoFit/>
          </a:bodyPr>
          <a:lstStyle/>
          <a:p>
            <a:r>
              <a:rPr lang="en-US" dirty="0"/>
              <a:t>AE count table: {</a:t>
            </a:r>
            <a:r>
              <a:rPr lang="en-US" dirty="0" err="1"/>
              <a:t>tplyr</a:t>
            </a:r>
            <a:r>
              <a:rPr lang="en-US" dirty="0"/>
              <a:t>} &amp; {r2rtf}</a:t>
            </a:r>
          </a:p>
        </p:txBody>
      </p:sp>
      <p:sp>
        <p:nvSpPr>
          <p:cNvPr id="18" name="右大括号 17">
            <a:extLst>
              <a:ext uri="{FF2B5EF4-FFF2-40B4-BE49-F238E27FC236}">
                <a16:creationId xmlns:a16="http://schemas.microsoft.com/office/drawing/2014/main" id="{9439AA26-B10B-4357-9E32-06C55B023BBA}"/>
              </a:ext>
            </a:extLst>
          </p:cNvPr>
          <p:cNvSpPr/>
          <p:nvPr/>
        </p:nvSpPr>
        <p:spPr>
          <a:xfrm>
            <a:off x="6096000" y="5887763"/>
            <a:ext cx="290147" cy="484589"/>
          </a:xfrm>
          <a:prstGeom prst="rightBrace">
            <a:avLst>
              <a:gd name="adj1" fmla="val 65711"/>
              <a:gd name="adj2" fmla="val 50518"/>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文本框 18">
            <a:extLst>
              <a:ext uri="{FF2B5EF4-FFF2-40B4-BE49-F238E27FC236}">
                <a16:creationId xmlns:a16="http://schemas.microsoft.com/office/drawing/2014/main" id="{993FCAC3-D92D-4FDF-9B84-616C5ADFD450}"/>
              </a:ext>
            </a:extLst>
          </p:cNvPr>
          <p:cNvSpPr txBox="1"/>
          <p:nvPr/>
        </p:nvSpPr>
        <p:spPr>
          <a:xfrm>
            <a:off x="6708530" y="5900506"/>
            <a:ext cx="4348178" cy="369332"/>
          </a:xfrm>
          <a:prstGeom prst="rect">
            <a:avLst/>
          </a:prstGeom>
          <a:noFill/>
        </p:spPr>
        <p:txBody>
          <a:bodyPr wrap="none" rtlCol="0">
            <a:spAutoFit/>
          </a:bodyPr>
          <a:lstStyle/>
          <a:p>
            <a:r>
              <a:rPr lang="en-US" dirty="0"/>
              <a:t>Plots: {ggplot2}, {survival}, {</a:t>
            </a:r>
            <a:r>
              <a:rPr lang="en-US" dirty="0" err="1"/>
              <a:t>survminer</a:t>
            </a:r>
            <a:r>
              <a:rPr lang="en-US" dirty="0"/>
              <a:t>}, </a:t>
            </a:r>
            <a:r>
              <a:rPr lang="en-US" altLang="zh-CN" dirty="0" err="1"/>
              <a:t>etc</a:t>
            </a:r>
            <a:r>
              <a:rPr lang="en-US" altLang="zh-CN" dirty="0"/>
              <a:t>…</a:t>
            </a:r>
            <a:endParaRPr lang="en-US" dirty="0"/>
          </a:p>
        </p:txBody>
      </p:sp>
      <p:sp>
        <p:nvSpPr>
          <p:cNvPr id="6" name="文本框 5">
            <a:extLst>
              <a:ext uri="{FF2B5EF4-FFF2-40B4-BE49-F238E27FC236}">
                <a16:creationId xmlns:a16="http://schemas.microsoft.com/office/drawing/2014/main" id="{FCEB7140-8DEE-43B9-9556-2CE87044FE50}"/>
              </a:ext>
            </a:extLst>
          </p:cNvPr>
          <p:cNvSpPr txBox="1"/>
          <p:nvPr/>
        </p:nvSpPr>
        <p:spPr>
          <a:xfrm>
            <a:off x="6708530" y="3603646"/>
            <a:ext cx="3482685" cy="369332"/>
          </a:xfrm>
          <a:prstGeom prst="rect">
            <a:avLst/>
          </a:prstGeom>
          <a:noFill/>
        </p:spPr>
        <p:txBody>
          <a:bodyPr wrap="none" rtlCol="0">
            <a:spAutoFit/>
          </a:bodyPr>
          <a:lstStyle/>
          <a:p>
            <a:r>
              <a:rPr lang="en-US" dirty="0"/>
              <a:t>Descriptive Table: {</a:t>
            </a:r>
            <a:r>
              <a:rPr lang="en-US" dirty="0" err="1"/>
              <a:t>rtables</a:t>
            </a:r>
            <a:r>
              <a:rPr lang="en-US" dirty="0"/>
              <a:t>} &amp; {tern}</a:t>
            </a:r>
          </a:p>
        </p:txBody>
      </p:sp>
      <p:pic>
        <p:nvPicPr>
          <p:cNvPr id="1026" name="Picture 2" descr="https://insightsengineering.github.io/rtables/main/logo.png">
            <a:extLst>
              <a:ext uri="{FF2B5EF4-FFF2-40B4-BE49-F238E27FC236}">
                <a16:creationId xmlns:a16="http://schemas.microsoft.com/office/drawing/2014/main" id="{430C4C8B-E114-45C9-86CA-BC871C4336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2498" y="1762474"/>
            <a:ext cx="1003414" cy="10034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insightsengineering.github.io/tern/main/logo.png">
            <a:extLst>
              <a:ext uri="{FF2B5EF4-FFF2-40B4-BE49-F238E27FC236}">
                <a16:creationId xmlns:a16="http://schemas.microsoft.com/office/drawing/2014/main" id="{99AC1750-28C0-455F-A774-B9BC36D553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901" y="1762473"/>
            <a:ext cx="1003415" cy="10034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atorus-research.github.io/Tplyr/logo.png">
            <a:extLst>
              <a:ext uri="{FF2B5EF4-FFF2-40B4-BE49-F238E27FC236}">
                <a16:creationId xmlns:a16="http://schemas.microsoft.com/office/drawing/2014/main" id="{3B50C0FF-2B30-4B13-A302-2177F3178C9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1304" y="1760801"/>
            <a:ext cx="1003415" cy="100508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merck.github.io/r2rtf/logo.png">
            <a:extLst>
              <a:ext uri="{FF2B5EF4-FFF2-40B4-BE49-F238E27FC236}">
                <a16:creationId xmlns:a16="http://schemas.microsoft.com/office/drawing/2014/main" id="{824AD2DF-BB1C-4DA7-A70A-1B4A210700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44296" y="1760801"/>
            <a:ext cx="862793" cy="9985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ggplot2.tidyverse.org/logo.png">
            <a:extLst>
              <a:ext uri="{FF2B5EF4-FFF2-40B4-BE49-F238E27FC236}">
                <a16:creationId xmlns:a16="http://schemas.microsoft.com/office/drawing/2014/main" id="{656FCCA8-CF5B-44FA-997E-CE9DA39E6B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8699" y="1735717"/>
            <a:ext cx="892568" cy="1030172"/>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12" descr="https://github.com/therneau/survival/raw/master/man/figures/logo.png">
            <a:extLst>
              <a:ext uri="{FF2B5EF4-FFF2-40B4-BE49-F238E27FC236}">
                <a16:creationId xmlns:a16="http://schemas.microsoft.com/office/drawing/2014/main" id="{A235BC31-EF4B-4FD8-B763-EDB2F9BD692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16" descr="logo.png">
            <a:extLst>
              <a:ext uri="{FF2B5EF4-FFF2-40B4-BE49-F238E27FC236}">
                <a16:creationId xmlns:a16="http://schemas.microsoft.com/office/drawing/2014/main" id="{5897DFAF-88A6-4BC4-B9EA-D9C2942E113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图片 13">
            <a:extLst>
              <a:ext uri="{FF2B5EF4-FFF2-40B4-BE49-F238E27FC236}">
                <a16:creationId xmlns:a16="http://schemas.microsoft.com/office/drawing/2014/main" id="{F0640E76-275C-4B2B-B500-D6CA0396DA9E}"/>
              </a:ext>
            </a:extLst>
          </p:cNvPr>
          <p:cNvPicPr>
            <a:picLocks noChangeAspect="1"/>
          </p:cNvPicPr>
          <p:nvPr/>
        </p:nvPicPr>
        <p:blipFill rotWithShape="1">
          <a:blip r:embed="rId9"/>
          <a:srcRect l="8880" r="15281"/>
          <a:stretch/>
        </p:blipFill>
        <p:spPr>
          <a:xfrm>
            <a:off x="10570081" y="1650491"/>
            <a:ext cx="877758" cy="1182750"/>
          </a:xfrm>
          <a:prstGeom prst="rect">
            <a:avLst/>
          </a:prstGeom>
        </p:spPr>
      </p:pic>
    </p:spTree>
    <p:extLst>
      <p:ext uri="{BB962C8B-B14F-4D97-AF65-F5344CB8AC3E}">
        <p14:creationId xmlns:p14="http://schemas.microsoft.com/office/powerpoint/2010/main" val="259983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up)">
                                      <p:cBhvr>
                                        <p:cTn id="20" dur="500"/>
                                        <p:tgtEl>
                                          <p:spTgt spid="19"/>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up)">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7" grpId="0"/>
      <p:bldP spid="18" grpId="0" animBg="1"/>
      <p:bldP spid="1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3226</TotalTime>
  <Words>1878</Words>
  <Application>Microsoft Office PowerPoint</Application>
  <PresentationFormat>宽屏</PresentationFormat>
  <Paragraphs>189</Paragraphs>
  <Slides>16</Slides>
  <Notes>11</Notes>
  <HiddenSlides>0</HiddenSlides>
  <MMClips>1</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16</vt:i4>
      </vt:variant>
    </vt:vector>
  </HeadingPairs>
  <TitlesOfParts>
    <vt:vector size="34" baseType="lpstr">
      <vt:lpstr>MS Mincho</vt:lpstr>
      <vt:lpstr>等线</vt:lpstr>
      <vt:lpstr>等线 Light</vt:lpstr>
      <vt:lpstr>楷体</vt:lpstr>
      <vt:lpstr>思源黑体 Bold</vt:lpstr>
      <vt:lpstr>思源黑体 CN Bold</vt:lpstr>
      <vt:lpstr>思源黑体 CN Light</vt:lpstr>
      <vt:lpstr>思源黑体 CN Normal</vt:lpstr>
      <vt:lpstr>思源黑体-粗体 Bold</vt:lpstr>
      <vt:lpstr>微软雅黑</vt:lpstr>
      <vt:lpstr>Arial</vt:lpstr>
      <vt:lpstr>Calibri</vt:lpstr>
      <vt:lpstr>Calibri Light</vt:lpstr>
      <vt:lpstr>Century Gothic</vt:lpstr>
      <vt:lpstr>Comic Sans MS</vt:lpstr>
      <vt:lpstr>Cooper Black</vt:lpstr>
      <vt:lpstr>Wingdings</vt:lpstr>
      <vt:lpstr>Office 主题​​</vt:lpstr>
      <vt:lpstr>PowerPoint 演示文稿</vt:lpstr>
      <vt:lpstr>PowerPoint 演示文稿</vt:lpstr>
      <vt:lpstr>Background</vt:lpstr>
      <vt:lpstr>Architectures</vt:lpstr>
      <vt:lpstr>Architectures</vt:lpstr>
      <vt:lpstr>Designs - Internal</vt:lpstr>
      <vt:lpstr>Designs – Internal &amp; UI</vt:lpstr>
      <vt:lpstr>Designs - Internal</vt:lpstr>
      <vt:lpstr>Designs - Internal</vt:lpstr>
      <vt:lpstr>Designs - Internal</vt:lpstr>
      <vt:lpstr>Designs - UI</vt:lpstr>
      <vt:lpstr>Live Demo</vt:lpstr>
      <vt:lpstr>PowerPoint 演示文稿</vt:lpstr>
      <vt:lpstr>PowerPoint 演示文稿</vt:lpstr>
      <vt:lpstr>Q &amp; A</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Jingya Wang~R&amp;D[王靖雅]</dc:creator>
  <cp:lastModifiedBy>Jingya Wang~R&amp;D[王靖雅]</cp:lastModifiedBy>
  <cp:revision>323</cp:revision>
  <dcterms:created xsi:type="dcterms:W3CDTF">2024-03-19T03:34:51Z</dcterms:created>
  <dcterms:modified xsi:type="dcterms:W3CDTF">2024-03-27T09:24:34Z</dcterms:modified>
</cp:coreProperties>
</file>